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67" r:id="rId2"/>
    <p:sldId id="272" r:id="rId3"/>
    <p:sldId id="259" r:id="rId4"/>
    <p:sldId id="260" r:id="rId5"/>
    <p:sldId id="257" r:id="rId6"/>
    <p:sldId id="261" r:id="rId7"/>
    <p:sldId id="268" r:id="rId8"/>
    <p:sldId id="269" r:id="rId9"/>
    <p:sldId id="270" r:id="rId10"/>
    <p:sldId id="262" r:id="rId11"/>
    <p:sldId id="263" r:id="rId12"/>
    <p:sldId id="264" r:id="rId13"/>
    <p:sldId id="265" r:id="rId14"/>
    <p:sldId id="266" r:id="rId15"/>
    <p:sldId id="267"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1"/>
  </p:normalViewPr>
  <p:slideViewPr>
    <p:cSldViewPr snapToGrid="0">
      <p:cViewPr varScale="1">
        <p:scale>
          <a:sx n="103" d="100"/>
          <a:sy n="103" d="100"/>
        </p:scale>
        <p:origin x="80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C0B18A-F059-4504-ADD1-784815390BF6}" type="datetimeFigureOut">
              <a:rPr lang="en-US" smtClean="0"/>
              <a:t>9/12/25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1ACD13-A5DC-49EF-AC93-49B2BD16415B}" type="slidenum">
              <a:rPr lang="en-US" smtClean="0"/>
              <a:t>‹#›</a:t>
            </a:fld>
            <a:endParaRPr lang="en-US"/>
          </a:p>
        </p:txBody>
      </p:sp>
    </p:spTree>
    <p:extLst>
      <p:ext uri="{BB962C8B-B14F-4D97-AF65-F5344CB8AC3E}">
        <p14:creationId xmlns:p14="http://schemas.microsoft.com/office/powerpoint/2010/main" val="1775349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D04A2-8E9D-419D-A30E-A1E62548AC7E}" type="slidenum">
              <a:rPr lang="en-US"/>
              <a:pPr/>
              <a:t>3</a:t>
            </a:fld>
            <a:endParaRPr lang="en-US"/>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59285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88768C-1DAE-4085-81F1-7C5FCDC8DDEA}" type="slidenum">
              <a:rPr lang="en-US"/>
              <a:pPr/>
              <a:t>15</a:t>
            </a:fld>
            <a:endParaRPr 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68154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96F7BF-5A04-4ADE-ADB8-9AA86ACC6AD7}" type="slidenum">
              <a:rPr lang="en-US"/>
              <a:pPr/>
              <a:t>4</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0365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F5D072-0F57-4474-AC0D-993A039C37BC}" type="slidenum">
              <a:rPr lang="en-US"/>
              <a:pPr/>
              <a:t>7</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43497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B609A2-335E-4E0A-B8B6-AD9697D4259D}" type="slidenum">
              <a:rPr lang="en-US"/>
              <a:pPr/>
              <a:t>8</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xfrm>
            <a:off x="974725" y="4560888"/>
            <a:ext cx="5365750" cy="4319587"/>
          </a:xfrm>
        </p:spPr>
        <p:txBody>
          <a:bodyPr/>
          <a:lstStyle/>
          <a:p>
            <a:endParaRPr lang="en-US"/>
          </a:p>
        </p:txBody>
      </p:sp>
    </p:spTree>
    <p:extLst>
      <p:ext uri="{BB962C8B-B14F-4D97-AF65-F5344CB8AC3E}">
        <p14:creationId xmlns:p14="http://schemas.microsoft.com/office/powerpoint/2010/main" val="2373242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C36CE0-7C2C-441F-B96C-F306474F3044}" type="slidenum">
              <a:rPr lang="en-US"/>
              <a:pPr/>
              <a:t>10</a:t>
            </a:fld>
            <a:endParaRPr lang="en-US"/>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5454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25D621-4A6F-4A4C-89D8-64B352505010}" type="slidenum">
              <a:rPr lang="en-US"/>
              <a:pPr/>
              <a:t>11</a:t>
            </a:fld>
            <a:endParaRPr lang="en-US"/>
          </a:p>
        </p:txBody>
      </p:sp>
      <p:sp>
        <p:nvSpPr>
          <p:cNvPr id="311298" name="Rectangle 2"/>
          <p:cNvSpPr>
            <a:spLocks noGrp="1" noRot="1" noChangeAspect="1" noChangeArrowheads="1" noTextEdit="1"/>
          </p:cNvSpPr>
          <p:nvPr>
            <p:ph type="sldImg"/>
          </p:nvPr>
        </p:nvSpPr>
        <p:spPr>
          <a:xfrm>
            <a:off x="417513" y="703263"/>
            <a:ext cx="6164262" cy="3468687"/>
          </a:xfrm>
          <a:ln/>
        </p:spPr>
      </p:sp>
      <p:sp>
        <p:nvSpPr>
          <p:cNvPr id="311299" name="Rectangle 3"/>
          <p:cNvSpPr>
            <a:spLocks noGrp="1" noChangeArrowheads="1"/>
          </p:cNvSpPr>
          <p:nvPr>
            <p:ph type="body" idx="1"/>
          </p:nvPr>
        </p:nvSpPr>
        <p:spPr>
          <a:xfrm>
            <a:off x="933450" y="4410075"/>
            <a:ext cx="5130800" cy="4176713"/>
          </a:xfrm>
        </p:spPr>
        <p:txBody>
          <a:bodyPr/>
          <a:lstStyle/>
          <a:p>
            <a:endParaRPr lang="en-US" altLang="en-US"/>
          </a:p>
        </p:txBody>
      </p:sp>
    </p:spTree>
    <p:extLst>
      <p:ext uri="{BB962C8B-B14F-4D97-AF65-F5344CB8AC3E}">
        <p14:creationId xmlns:p14="http://schemas.microsoft.com/office/powerpoint/2010/main" val="2362321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C5AD7E-A052-444B-827A-04EE158551DC}" type="slidenum">
              <a:rPr lang="en-US"/>
              <a:pPr/>
              <a:t>12</a:t>
            </a:fld>
            <a:endParaRPr lang="en-US"/>
          </a:p>
        </p:txBody>
      </p:sp>
      <p:sp>
        <p:nvSpPr>
          <p:cNvPr id="313346" name="Rectangle 2"/>
          <p:cNvSpPr>
            <a:spLocks noGrp="1" noRot="1" noChangeAspect="1" noChangeArrowheads="1" noTextEdit="1"/>
          </p:cNvSpPr>
          <p:nvPr>
            <p:ph type="sldImg"/>
          </p:nvPr>
        </p:nvSpPr>
        <p:spPr>
          <a:xfrm>
            <a:off x="417513" y="703263"/>
            <a:ext cx="6164262" cy="3468687"/>
          </a:xfrm>
          <a:ln/>
        </p:spPr>
      </p:sp>
      <p:sp>
        <p:nvSpPr>
          <p:cNvPr id="313347" name="Rectangle 3"/>
          <p:cNvSpPr>
            <a:spLocks noGrp="1" noChangeArrowheads="1"/>
          </p:cNvSpPr>
          <p:nvPr>
            <p:ph type="body" idx="1"/>
          </p:nvPr>
        </p:nvSpPr>
        <p:spPr>
          <a:xfrm>
            <a:off x="933450" y="4410075"/>
            <a:ext cx="5130800" cy="4176713"/>
          </a:xfrm>
        </p:spPr>
        <p:txBody>
          <a:bodyPr/>
          <a:lstStyle/>
          <a:p>
            <a:endParaRPr lang="en-US" altLang="en-US"/>
          </a:p>
        </p:txBody>
      </p:sp>
    </p:spTree>
    <p:extLst>
      <p:ext uri="{BB962C8B-B14F-4D97-AF65-F5344CB8AC3E}">
        <p14:creationId xmlns:p14="http://schemas.microsoft.com/office/powerpoint/2010/main" val="4261619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E9CED-312E-4EAD-8BB0-A14DA8AA186B}" type="slidenum">
              <a:rPr lang="en-US"/>
              <a:pPr/>
              <a:t>13</a:t>
            </a:fld>
            <a:endParaRPr lang="en-US"/>
          </a:p>
        </p:txBody>
      </p:sp>
      <p:sp>
        <p:nvSpPr>
          <p:cNvPr id="315394" name="Rectangle 2"/>
          <p:cNvSpPr>
            <a:spLocks noGrp="1" noRot="1" noChangeAspect="1" noChangeArrowheads="1" noTextEdit="1"/>
          </p:cNvSpPr>
          <p:nvPr>
            <p:ph type="sldImg"/>
          </p:nvPr>
        </p:nvSpPr>
        <p:spPr>
          <a:xfrm>
            <a:off x="417513" y="703263"/>
            <a:ext cx="6164262" cy="3468687"/>
          </a:xfrm>
          <a:ln/>
        </p:spPr>
      </p:sp>
      <p:sp>
        <p:nvSpPr>
          <p:cNvPr id="315395" name="Rectangle 3"/>
          <p:cNvSpPr>
            <a:spLocks noGrp="1" noChangeArrowheads="1"/>
          </p:cNvSpPr>
          <p:nvPr>
            <p:ph type="body" idx="1"/>
          </p:nvPr>
        </p:nvSpPr>
        <p:spPr>
          <a:xfrm>
            <a:off x="933450" y="4410075"/>
            <a:ext cx="5130800" cy="4176713"/>
          </a:xfrm>
        </p:spPr>
        <p:txBody>
          <a:bodyPr/>
          <a:lstStyle/>
          <a:p>
            <a:endParaRPr lang="en-US" altLang="en-US"/>
          </a:p>
        </p:txBody>
      </p:sp>
    </p:spTree>
    <p:extLst>
      <p:ext uri="{BB962C8B-B14F-4D97-AF65-F5344CB8AC3E}">
        <p14:creationId xmlns:p14="http://schemas.microsoft.com/office/powerpoint/2010/main" val="3335516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CCB348-7265-4D76-A57B-D0B3724459B1}" type="slidenum">
              <a:rPr lang="en-US"/>
              <a:pPr/>
              <a:t>14</a:t>
            </a:fld>
            <a:endParaRPr 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45709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F43AA25-2996-4012-86C0-0D45C1B7265D}" type="datetimeFigureOut">
              <a:rPr lang="en-US" smtClean="0"/>
              <a:t>9/12/25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54530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43AA25-2996-4012-86C0-0D45C1B7265D}" type="datetimeFigureOut">
              <a:rPr lang="en-US" smtClean="0"/>
              <a:t>9/12/25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3241491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43AA25-2996-4012-86C0-0D45C1B7265D}" type="datetimeFigureOut">
              <a:rPr lang="en-US" smtClean="0"/>
              <a:t>9/12/25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38938883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22238"/>
            <a:ext cx="10058400" cy="1295400"/>
          </a:xfrm>
        </p:spPr>
        <p:txBody>
          <a:bodyPr/>
          <a:lstStyle/>
          <a:p>
            <a:r>
              <a:rPr lang="en-US"/>
              <a:t>Click to edit Master title style</a:t>
            </a:r>
          </a:p>
        </p:txBody>
      </p:sp>
      <p:sp>
        <p:nvSpPr>
          <p:cNvPr id="3" name="Text Placeholder 2"/>
          <p:cNvSpPr>
            <a:spLocks noGrp="1"/>
          </p:cNvSpPr>
          <p:nvPr>
            <p:ph type="body" sz="half" idx="1"/>
          </p:nvPr>
        </p:nvSpPr>
        <p:spPr>
          <a:xfrm>
            <a:off x="609600" y="1719263"/>
            <a:ext cx="5384800" cy="44116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719263"/>
            <a:ext cx="5384800" cy="44116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48400"/>
            <a:ext cx="28448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8737600" y="6248400"/>
            <a:ext cx="2844800" cy="457200"/>
          </a:xfrm>
        </p:spPr>
        <p:txBody>
          <a:bodyPr/>
          <a:lstStyle>
            <a:lvl1pPr>
              <a:defRPr/>
            </a:lvl1pPr>
          </a:lstStyle>
          <a:p>
            <a:fld id="{34035F46-45FC-4391-820A-96ABA29E9654}" type="slidenum">
              <a:rPr lang="en-US" altLang="en-US"/>
              <a:pPr/>
              <a:t>‹#›</a:t>
            </a:fld>
            <a:endParaRPr lang="en-US" altLang="en-US"/>
          </a:p>
        </p:txBody>
      </p:sp>
    </p:spTree>
    <p:extLst>
      <p:ext uri="{BB962C8B-B14F-4D97-AF65-F5344CB8AC3E}">
        <p14:creationId xmlns:p14="http://schemas.microsoft.com/office/powerpoint/2010/main" val="3357404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43AA25-2996-4012-86C0-0D45C1B7265D}" type="datetimeFigureOut">
              <a:rPr lang="en-US" smtClean="0"/>
              <a:t>9/12/25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1404998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43AA25-2996-4012-86C0-0D45C1B7265D}" type="datetimeFigureOut">
              <a:rPr lang="en-US" smtClean="0"/>
              <a:t>9/12/25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2088039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43AA25-2996-4012-86C0-0D45C1B7265D}" type="datetimeFigureOut">
              <a:rPr lang="en-US" smtClean="0"/>
              <a:t>9/12/25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202930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43AA25-2996-4012-86C0-0D45C1B7265D}" type="datetimeFigureOut">
              <a:rPr lang="en-US" smtClean="0"/>
              <a:t>9/12/25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2828367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F43AA25-2996-4012-86C0-0D45C1B7265D}" type="datetimeFigureOut">
              <a:rPr lang="en-US" smtClean="0"/>
              <a:t>9/12/25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4097464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43AA25-2996-4012-86C0-0D45C1B7265D}" type="datetimeFigureOut">
              <a:rPr lang="en-US" smtClean="0"/>
              <a:t>9/12/25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331150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43AA25-2996-4012-86C0-0D45C1B7265D}" type="datetimeFigureOut">
              <a:rPr lang="en-US" smtClean="0"/>
              <a:t>9/12/25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19697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43AA25-2996-4012-86C0-0D45C1B7265D}" type="datetimeFigureOut">
              <a:rPr lang="en-US" smtClean="0"/>
              <a:t>9/12/25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274EAC-F622-4182-BE66-C654325B866F}" type="slidenum">
              <a:rPr lang="en-US" smtClean="0"/>
              <a:t>‹#›</a:t>
            </a:fld>
            <a:endParaRPr lang="en-US"/>
          </a:p>
        </p:txBody>
      </p:sp>
    </p:spTree>
    <p:extLst>
      <p:ext uri="{BB962C8B-B14F-4D97-AF65-F5344CB8AC3E}">
        <p14:creationId xmlns:p14="http://schemas.microsoft.com/office/powerpoint/2010/main" val="159646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43AA25-2996-4012-86C0-0D45C1B7265D}" type="datetimeFigureOut">
              <a:rPr lang="en-US" smtClean="0"/>
              <a:t>9/12/25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74EAC-F622-4182-BE66-C654325B866F}" type="slidenum">
              <a:rPr lang="en-US" smtClean="0"/>
              <a:t>‹#›</a:t>
            </a:fld>
            <a:endParaRPr lang="en-US"/>
          </a:p>
        </p:txBody>
      </p:sp>
    </p:spTree>
    <p:extLst>
      <p:ext uri="{BB962C8B-B14F-4D97-AF65-F5344CB8AC3E}">
        <p14:creationId xmlns:p14="http://schemas.microsoft.com/office/powerpoint/2010/main" val="904884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rafiyz.github.io/courses/Algorithms/algo.ht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7.png"/><Relationship Id="rId3" Type="http://schemas.openxmlformats.org/officeDocument/2006/relationships/image" Target="../media/image2.wmf"/><Relationship Id="rId7" Type="http://schemas.openxmlformats.org/officeDocument/2006/relationships/image" Target="../media/image4.png"/><Relationship Id="rId12" Type="http://schemas.openxmlformats.org/officeDocument/2006/relationships/oleObject" Target="../embeddings/oleObject5.bin"/><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oleObject" Target="../embeddings/oleObject2.bin"/><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7D5D-0AD1-3712-B662-24C5C67DB86B}"/>
              </a:ext>
            </a:extLst>
          </p:cNvPr>
          <p:cNvSpPr>
            <a:spLocks noGrp="1"/>
          </p:cNvSpPr>
          <p:nvPr>
            <p:ph type="ctrTitle"/>
          </p:nvPr>
        </p:nvSpPr>
        <p:spPr>
          <a:xfrm>
            <a:off x="1524000" y="857251"/>
            <a:ext cx="9144000" cy="2632472"/>
          </a:xfrm>
        </p:spPr>
        <p:txBody>
          <a:bodyPr>
            <a:normAutofit fontScale="90000"/>
          </a:bodyPr>
          <a:lstStyle/>
          <a:p>
            <a:r>
              <a:rPr lang="en-US" dirty="0"/>
              <a:t>Design and Analysis of Algorithms</a:t>
            </a:r>
            <a:br>
              <a:rPr lang="en-US" dirty="0"/>
            </a:br>
            <a:br>
              <a:rPr lang="en-US" dirty="0"/>
            </a:br>
            <a:r>
              <a:rPr lang="en-US" dirty="0"/>
              <a:t>Sorting Algorithms</a:t>
            </a:r>
          </a:p>
        </p:txBody>
      </p:sp>
      <p:sp>
        <p:nvSpPr>
          <p:cNvPr id="3" name="Subtitle 2">
            <a:extLst>
              <a:ext uri="{FF2B5EF4-FFF2-40B4-BE49-F238E27FC236}">
                <a16:creationId xmlns:a16="http://schemas.microsoft.com/office/drawing/2014/main" id="{78ED2DA6-25B9-C648-81CC-551E422ED1CB}"/>
              </a:ext>
            </a:extLst>
          </p:cNvPr>
          <p:cNvSpPr>
            <a:spLocks noGrp="1"/>
          </p:cNvSpPr>
          <p:nvPr>
            <p:ph type="subTitle" idx="1"/>
          </p:nvPr>
        </p:nvSpPr>
        <p:spPr>
          <a:xfrm>
            <a:off x="380999" y="4515512"/>
            <a:ext cx="11357920" cy="1588726"/>
          </a:xfrm>
        </p:spPr>
        <p:txBody>
          <a:bodyPr>
            <a:normAutofit fontScale="55000" lnSpcReduction="20000"/>
          </a:bodyPr>
          <a:lstStyle/>
          <a:p>
            <a:r>
              <a:rPr lang="en-US" dirty="0"/>
              <a:t>By </a:t>
            </a:r>
          </a:p>
          <a:p>
            <a:r>
              <a:rPr lang="en-US" sz="2475" b="1" dirty="0"/>
              <a:t>Dr Rafiullah Khan</a:t>
            </a:r>
          </a:p>
          <a:p>
            <a:r>
              <a:rPr lang="en-US" dirty="0"/>
              <a:t>Senior Lecturer ICS/IT</a:t>
            </a:r>
          </a:p>
          <a:p>
            <a:r>
              <a:rPr lang="en-US" dirty="0"/>
              <a:t>The University of Agriculture Peshawar, Pakistan</a:t>
            </a:r>
          </a:p>
          <a:p>
            <a:endParaRPr lang="en-US" dirty="0"/>
          </a:p>
          <a:p>
            <a:r>
              <a:rPr lang="en-US" dirty="0"/>
              <a:t>For resources, please visit: </a:t>
            </a:r>
            <a:r>
              <a:rPr lang="en-US" dirty="0">
                <a:hlinkClick r:id="rId2"/>
              </a:rPr>
              <a:t>https://rafiyz.github.io/courses/Algorithms/algo.htm</a:t>
            </a:r>
            <a:endParaRPr lang="en-US" dirty="0"/>
          </a:p>
          <a:p>
            <a:endParaRPr lang="en-US" dirty="0"/>
          </a:p>
          <a:p>
            <a:endParaRPr lang="en-US" dirty="0"/>
          </a:p>
        </p:txBody>
      </p:sp>
      <p:sp>
        <p:nvSpPr>
          <p:cNvPr id="5" name="TextBox 4">
            <a:extLst>
              <a:ext uri="{FF2B5EF4-FFF2-40B4-BE49-F238E27FC236}">
                <a16:creationId xmlns:a16="http://schemas.microsoft.com/office/drawing/2014/main" id="{5D8D299B-586E-C8E8-D9F3-5971D7CB5CA7}"/>
              </a:ext>
            </a:extLst>
          </p:cNvPr>
          <p:cNvSpPr txBox="1"/>
          <p:nvPr/>
        </p:nvSpPr>
        <p:spPr>
          <a:xfrm>
            <a:off x="3810000" y="3587119"/>
            <a:ext cx="4572000" cy="300082"/>
          </a:xfrm>
          <a:prstGeom prst="rect">
            <a:avLst/>
          </a:prstGeom>
          <a:noFill/>
        </p:spPr>
        <p:txBody>
          <a:bodyPr wrap="square">
            <a:spAutoFit/>
          </a:bodyPr>
          <a:lstStyle/>
          <a:p>
            <a:pPr algn="ctr"/>
            <a:r>
              <a:rPr lang="en-US" sz="1350" dirty="0"/>
              <a:t>Week 8</a:t>
            </a:r>
          </a:p>
        </p:txBody>
      </p:sp>
    </p:spTree>
    <p:extLst>
      <p:ext uri="{BB962C8B-B14F-4D97-AF65-F5344CB8AC3E}">
        <p14:creationId xmlns:p14="http://schemas.microsoft.com/office/powerpoint/2010/main" val="184885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37405B5B-F0E7-465B-873F-92D2F1B902EA}" type="slidenum">
              <a:rPr lang="en-US"/>
              <a:pPr/>
              <a:t>10</a:t>
            </a:fld>
            <a:endParaRPr lang="en-US"/>
          </a:p>
        </p:txBody>
      </p:sp>
      <p:sp>
        <p:nvSpPr>
          <p:cNvPr id="210946" name="Rectangle 2"/>
          <p:cNvSpPr>
            <a:spLocks noGrp="1" noChangeArrowheads="1"/>
          </p:cNvSpPr>
          <p:nvPr>
            <p:ph type="title"/>
          </p:nvPr>
        </p:nvSpPr>
        <p:spPr/>
        <p:txBody>
          <a:bodyPr/>
          <a:lstStyle/>
          <a:p>
            <a:r>
              <a:rPr lang="en-US" dirty="0"/>
              <a:t>3. Insertion Sort</a:t>
            </a:r>
          </a:p>
        </p:txBody>
      </p:sp>
      <p:sp>
        <p:nvSpPr>
          <p:cNvPr id="210947" name="Rectangle 3"/>
          <p:cNvSpPr>
            <a:spLocks noGrp="1" noChangeArrowheads="1"/>
          </p:cNvSpPr>
          <p:nvPr>
            <p:ph type="body" idx="1"/>
          </p:nvPr>
        </p:nvSpPr>
        <p:spPr/>
        <p:txBody>
          <a:bodyPr/>
          <a:lstStyle/>
          <a:p>
            <a:pPr>
              <a:lnSpc>
                <a:spcPct val="110000"/>
              </a:lnSpc>
            </a:pPr>
            <a:r>
              <a:rPr lang="en-US"/>
              <a:t>Idea: like sorting a hand of playing cards</a:t>
            </a:r>
          </a:p>
          <a:p>
            <a:pPr lvl="1">
              <a:lnSpc>
                <a:spcPct val="110000"/>
              </a:lnSpc>
            </a:pPr>
            <a:r>
              <a:rPr lang="en-US"/>
              <a:t>Start with an empty left hand and the cards facing down on the table.</a:t>
            </a:r>
          </a:p>
          <a:p>
            <a:pPr lvl="1">
              <a:lnSpc>
                <a:spcPct val="110000"/>
              </a:lnSpc>
            </a:pPr>
            <a:r>
              <a:rPr lang="en-US"/>
              <a:t>Remove one card at a time from the table, and insert it into the correct position in the left hand</a:t>
            </a:r>
          </a:p>
          <a:p>
            <a:pPr lvl="2">
              <a:lnSpc>
                <a:spcPct val="110000"/>
              </a:lnSpc>
            </a:pPr>
            <a:r>
              <a:rPr lang="en-US"/>
              <a:t>compare it with each of the cards already in the hand, from right to left</a:t>
            </a:r>
          </a:p>
          <a:p>
            <a:pPr lvl="1">
              <a:lnSpc>
                <a:spcPct val="110000"/>
              </a:lnSpc>
            </a:pPr>
            <a:r>
              <a:rPr lang="en-US"/>
              <a:t>The cards held in the left hand are sorted</a:t>
            </a:r>
          </a:p>
          <a:p>
            <a:pPr lvl="2">
              <a:lnSpc>
                <a:spcPct val="110000"/>
              </a:lnSpc>
            </a:pPr>
            <a:r>
              <a:rPr lang="en-US"/>
              <a:t>these cards were originally the top cards of the pile on the table</a:t>
            </a:r>
          </a:p>
        </p:txBody>
      </p:sp>
    </p:spTree>
    <p:extLst>
      <p:ext uri="{BB962C8B-B14F-4D97-AF65-F5344CB8AC3E}">
        <p14:creationId xmlns:p14="http://schemas.microsoft.com/office/powerpoint/2010/main" val="326107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fld id="{30978F7B-489C-4239-8865-CE926F60F436}" type="slidenum">
              <a:rPr lang="en-US"/>
              <a:pPr/>
              <a:t>11</a:t>
            </a:fld>
            <a:endParaRPr lang="en-US"/>
          </a:p>
        </p:txBody>
      </p:sp>
      <p:sp>
        <p:nvSpPr>
          <p:cNvPr id="310274" name="Rectangle 2"/>
          <p:cNvSpPr>
            <a:spLocks noChangeArrowheads="1"/>
          </p:cNvSpPr>
          <p:nvPr/>
        </p:nvSpPr>
        <p:spPr bwMode="auto">
          <a:xfrm>
            <a:off x="5922963" y="1989139"/>
            <a:ext cx="4259262" cy="1200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2400" b="1">
                <a:solidFill>
                  <a:srgbClr val="990033"/>
                </a:solidFill>
              </a:rPr>
              <a:t>To insert 12, we need to make room for it by moving first 36 and then 24.</a:t>
            </a:r>
          </a:p>
        </p:txBody>
      </p:sp>
      <p:sp>
        <p:nvSpPr>
          <p:cNvPr id="310275" name="Rectangle 3"/>
          <p:cNvSpPr>
            <a:spLocks noGrp="1" noChangeArrowheads="1"/>
          </p:cNvSpPr>
          <p:nvPr>
            <p:ph type="title"/>
          </p:nvPr>
        </p:nvSpPr>
        <p:spPr>
          <a:xfrm>
            <a:off x="2032001" y="617538"/>
            <a:ext cx="6327775" cy="258762"/>
          </a:xfrm>
          <a:noFill/>
          <a:ln/>
        </p:spPr>
        <p:txBody>
          <a:bodyPr vert="horz" lIns="92075" tIns="46038" rIns="92075" bIns="46038" rtlCol="0" anchor="b">
            <a:normAutofit fontScale="90000"/>
          </a:bodyPr>
          <a:lstStyle/>
          <a:p>
            <a:r>
              <a:rPr lang="en-US" altLang="en-US"/>
              <a:t>Insertion Sort</a:t>
            </a:r>
          </a:p>
        </p:txBody>
      </p:sp>
      <p:grpSp>
        <p:nvGrpSpPr>
          <p:cNvPr id="310276" name="Group 4"/>
          <p:cNvGrpSpPr>
            <a:grpSpLocks/>
          </p:cNvGrpSpPr>
          <p:nvPr/>
        </p:nvGrpSpPr>
        <p:grpSpPr bwMode="auto">
          <a:xfrm>
            <a:off x="2303464" y="2933701"/>
            <a:ext cx="2078037" cy="1235075"/>
            <a:chOff x="491" y="1848"/>
            <a:chExt cx="1309" cy="778"/>
          </a:xfrm>
        </p:grpSpPr>
        <p:sp>
          <p:nvSpPr>
            <p:cNvPr id="310277" name="AutoShape 5"/>
            <p:cNvSpPr>
              <a:spLocks noChangeArrowheads="1"/>
            </p:cNvSpPr>
            <p:nvPr/>
          </p:nvSpPr>
          <p:spPr bwMode="auto">
            <a:xfrm rot="20400000">
              <a:off x="491" y="1941"/>
              <a:ext cx="459" cy="685"/>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78" name="AutoShape 6"/>
            <p:cNvSpPr>
              <a:spLocks noChangeArrowheads="1"/>
            </p:cNvSpPr>
            <p:nvPr/>
          </p:nvSpPr>
          <p:spPr bwMode="auto">
            <a:xfrm rot="21180000">
              <a:off x="931" y="1848"/>
              <a:ext cx="458" cy="684"/>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79" name="AutoShape 7"/>
            <p:cNvSpPr>
              <a:spLocks noChangeArrowheads="1"/>
            </p:cNvSpPr>
            <p:nvPr/>
          </p:nvSpPr>
          <p:spPr bwMode="auto">
            <a:xfrm rot="720000">
              <a:off x="1341" y="1849"/>
              <a:ext cx="459" cy="684"/>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80" name="Rectangle 8"/>
            <p:cNvSpPr>
              <a:spLocks noChangeArrowheads="1"/>
            </p:cNvSpPr>
            <p:nvPr/>
          </p:nvSpPr>
          <p:spPr bwMode="auto">
            <a:xfrm rot="20460000">
              <a:off x="561" y="1979"/>
              <a:ext cx="248"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6</a:t>
              </a:r>
            </a:p>
          </p:txBody>
        </p:sp>
        <p:sp>
          <p:nvSpPr>
            <p:cNvPr id="310281" name="Rectangle 9"/>
            <p:cNvSpPr>
              <a:spLocks noChangeArrowheads="1"/>
            </p:cNvSpPr>
            <p:nvPr/>
          </p:nvSpPr>
          <p:spPr bwMode="auto">
            <a:xfrm rot="21180000">
              <a:off x="949" y="1932"/>
              <a:ext cx="380"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10</a:t>
              </a:r>
            </a:p>
          </p:txBody>
        </p:sp>
        <p:sp>
          <p:nvSpPr>
            <p:cNvPr id="310282" name="Rectangle 10"/>
            <p:cNvSpPr>
              <a:spLocks noChangeArrowheads="1"/>
            </p:cNvSpPr>
            <p:nvPr/>
          </p:nvSpPr>
          <p:spPr bwMode="auto">
            <a:xfrm rot="480000">
              <a:off x="1416" y="1919"/>
              <a:ext cx="380"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24</a:t>
              </a:r>
            </a:p>
          </p:txBody>
        </p:sp>
      </p:grpSp>
      <p:sp>
        <p:nvSpPr>
          <p:cNvPr id="310283" name="AutoShape 11"/>
          <p:cNvSpPr>
            <a:spLocks noChangeArrowheads="1"/>
          </p:cNvSpPr>
          <p:nvPr/>
        </p:nvSpPr>
        <p:spPr bwMode="auto">
          <a:xfrm rot="1740000" flipH="1">
            <a:off x="4543425" y="4705350"/>
            <a:ext cx="730250" cy="1085850"/>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84" name="Rectangle 12"/>
          <p:cNvSpPr>
            <a:spLocks noChangeArrowheads="1"/>
          </p:cNvSpPr>
          <p:nvPr/>
        </p:nvSpPr>
        <p:spPr bwMode="auto">
          <a:xfrm rot="1800000">
            <a:off x="4625443" y="4829360"/>
            <a:ext cx="60272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12</a:t>
            </a:r>
          </a:p>
        </p:txBody>
      </p:sp>
      <p:sp>
        <p:nvSpPr>
          <p:cNvPr id="310285" name="AutoShape 13"/>
          <p:cNvSpPr>
            <a:spLocks noChangeArrowheads="1"/>
          </p:cNvSpPr>
          <p:nvPr/>
        </p:nvSpPr>
        <p:spPr bwMode="auto">
          <a:xfrm rot="1740000" flipH="1">
            <a:off x="4308475" y="3149600"/>
            <a:ext cx="730250" cy="1085850"/>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286" name="Rectangle 14"/>
          <p:cNvSpPr>
            <a:spLocks noChangeArrowheads="1"/>
          </p:cNvSpPr>
          <p:nvPr/>
        </p:nvSpPr>
        <p:spPr bwMode="auto">
          <a:xfrm rot="1500000">
            <a:off x="4453993" y="3314885"/>
            <a:ext cx="60272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36</a:t>
            </a:r>
          </a:p>
        </p:txBody>
      </p:sp>
    </p:spTree>
    <p:extLst>
      <p:ext uri="{BB962C8B-B14F-4D97-AF65-F5344CB8AC3E}">
        <p14:creationId xmlns:p14="http://schemas.microsoft.com/office/powerpoint/2010/main" val="2986339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1"/>
          </p:nvPr>
        </p:nvSpPr>
        <p:spPr/>
        <p:txBody>
          <a:bodyPr/>
          <a:lstStyle/>
          <a:p>
            <a:fld id="{DABD5841-0E37-4BB0-A072-D4B73B39A886}" type="slidenum">
              <a:rPr lang="en-US"/>
              <a:pPr/>
              <a:t>12</a:t>
            </a:fld>
            <a:endParaRPr lang="en-US"/>
          </a:p>
        </p:txBody>
      </p:sp>
      <p:grpSp>
        <p:nvGrpSpPr>
          <p:cNvPr id="312322" name="Group 2"/>
          <p:cNvGrpSpPr>
            <a:grpSpLocks/>
          </p:cNvGrpSpPr>
          <p:nvPr/>
        </p:nvGrpSpPr>
        <p:grpSpPr bwMode="auto">
          <a:xfrm>
            <a:off x="2303464" y="2933701"/>
            <a:ext cx="2078037" cy="1235075"/>
            <a:chOff x="491" y="1848"/>
            <a:chExt cx="1309" cy="778"/>
          </a:xfrm>
        </p:grpSpPr>
        <p:sp>
          <p:nvSpPr>
            <p:cNvPr id="312323" name="AutoShape 3"/>
            <p:cNvSpPr>
              <a:spLocks noChangeArrowheads="1"/>
            </p:cNvSpPr>
            <p:nvPr/>
          </p:nvSpPr>
          <p:spPr bwMode="auto">
            <a:xfrm rot="20400000">
              <a:off x="491" y="1941"/>
              <a:ext cx="459" cy="685"/>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2324" name="AutoShape 4"/>
            <p:cNvSpPr>
              <a:spLocks noChangeArrowheads="1"/>
            </p:cNvSpPr>
            <p:nvPr/>
          </p:nvSpPr>
          <p:spPr bwMode="auto">
            <a:xfrm rot="21180000">
              <a:off x="931" y="1848"/>
              <a:ext cx="458" cy="684"/>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2325" name="AutoShape 5"/>
            <p:cNvSpPr>
              <a:spLocks noChangeArrowheads="1"/>
            </p:cNvSpPr>
            <p:nvPr/>
          </p:nvSpPr>
          <p:spPr bwMode="auto">
            <a:xfrm rot="720000">
              <a:off x="1341" y="1849"/>
              <a:ext cx="459" cy="684"/>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2326" name="Rectangle 6"/>
            <p:cNvSpPr>
              <a:spLocks noChangeArrowheads="1"/>
            </p:cNvSpPr>
            <p:nvPr/>
          </p:nvSpPr>
          <p:spPr bwMode="auto">
            <a:xfrm rot="20460000">
              <a:off x="561" y="1979"/>
              <a:ext cx="248"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6</a:t>
              </a:r>
            </a:p>
          </p:txBody>
        </p:sp>
        <p:sp>
          <p:nvSpPr>
            <p:cNvPr id="312327" name="Rectangle 7"/>
            <p:cNvSpPr>
              <a:spLocks noChangeArrowheads="1"/>
            </p:cNvSpPr>
            <p:nvPr/>
          </p:nvSpPr>
          <p:spPr bwMode="auto">
            <a:xfrm rot="21180000">
              <a:off x="949" y="1932"/>
              <a:ext cx="380"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10</a:t>
              </a:r>
            </a:p>
          </p:txBody>
        </p:sp>
        <p:sp>
          <p:nvSpPr>
            <p:cNvPr id="312328" name="Rectangle 8"/>
            <p:cNvSpPr>
              <a:spLocks noChangeArrowheads="1"/>
            </p:cNvSpPr>
            <p:nvPr/>
          </p:nvSpPr>
          <p:spPr bwMode="auto">
            <a:xfrm rot="480000">
              <a:off x="1416" y="1919"/>
              <a:ext cx="380"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24</a:t>
              </a:r>
            </a:p>
          </p:txBody>
        </p:sp>
      </p:grpSp>
      <p:sp>
        <p:nvSpPr>
          <p:cNvPr id="312330" name="Rectangle 10"/>
          <p:cNvSpPr>
            <a:spLocks noGrp="1" noChangeArrowheads="1"/>
          </p:cNvSpPr>
          <p:nvPr>
            <p:ph type="title"/>
          </p:nvPr>
        </p:nvSpPr>
        <p:spPr>
          <a:xfrm>
            <a:off x="1947863" y="358775"/>
            <a:ext cx="6424612" cy="388938"/>
          </a:xfrm>
          <a:noFill/>
          <a:ln/>
        </p:spPr>
        <p:txBody>
          <a:bodyPr vert="horz" lIns="92075" tIns="46038" rIns="92075" bIns="46038" rtlCol="0" anchor="b">
            <a:normAutofit fontScale="90000"/>
          </a:bodyPr>
          <a:lstStyle/>
          <a:p>
            <a:r>
              <a:rPr lang="en-US" altLang="en-US"/>
              <a:t>Insertion Sort</a:t>
            </a:r>
          </a:p>
        </p:txBody>
      </p:sp>
      <p:sp>
        <p:nvSpPr>
          <p:cNvPr id="312331" name="AutoShape 11"/>
          <p:cNvSpPr>
            <a:spLocks noChangeArrowheads="1"/>
          </p:cNvSpPr>
          <p:nvPr/>
        </p:nvSpPr>
        <p:spPr bwMode="auto">
          <a:xfrm rot="1740000" flipH="1">
            <a:off x="5030788" y="3149600"/>
            <a:ext cx="730250" cy="1085850"/>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2332" name="Rectangle 12"/>
          <p:cNvSpPr>
            <a:spLocks noChangeArrowheads="1"/>
          </p:cNvSpPr>
          <p:nvPr/>
        </p:nvSpPr>
        <p:spPr bwMode="auto">
          <a:xfrm rot="1500000">
            <a:off x="5176305" y="3314885"/>
            <a:ext cx="60272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36</a:t>
            </a:r>
          </a:p>
        </p:txBody>
      </p:sp>
      <p:sp>
        <p:nvSpPr>
          <p:cNvPr id="312333" name="AutoShape 13"/>
          <p:cNvSpPr>
            <a:spLocks noChangeArrowheads="1"/>
          </p:cNvSpPr>
          <p:nvPr/>
        </p:nvSpPr>
        <p:spPr bwMode="auto">
          <a:xfrm rot="1740000" flipH="1">
            <a:off x="4543425" y="4705350"/>
            <a:ext cx="730250" cy="1085850"/>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2334" name="Rectangle 14"/>
          <p:cNvSpPr>
            <a:spLocks noChangeArrowheads="1"/>
          </p:cNvSpPr>
          <p:nvPr/>
        </p:nvSpPr>
        <p:spPr bwMode="auto">
          <a:xfrm rot="1800000">
            <a:off x="4625443" y="4829360"/>
            <a:ext cx="60272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12</a:t>
            </a:r>
          </a:p>
        </p:txBody>
      </p:sp>
    </p:spTree>
    <p:extLst>
      <p:ext uri="{BB962C8B-B14F-4D97-AF65-F5344CB8AC3E}">
        <p14:creationId xmlns:p14="http://schemas.microsoft.com/office/powerpoint/2010/main" val="2829215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1"/>
          </p:nvPr>
        </p:nvSpPr>
        <p:spPr/>
        <p:txBody>
          <a:bodyPr/>
          <a:lstStyle/>
          <a:p>
            <a:fld id="{C9956A66-56F0-480B-AF72-7F66B5A6D5C4}" type="slidenum">
              <a:rPr lang="en-US"/>
              <a:pPr/>
              <a:t>13</a:t>
            </a:fld>
            <a:endParaRPr lang="en-US"/>
          </a:p>
        </p:txBody>
      </p:sp>
      <p:sp>
        <p:nvSpPr>
          <p:cNvPr id="314371" name="Rectangle 3"/>
          <p:cNvSpPr>
            <a:spLocks noGrp="1" noChangeArrowheads="1"/>
          </p:cNvSpPr>
          <p:nvPr>
            <p:ph type="title"/>
          </p:nvPr>
        </p:nvSpPr>
        <p:spPr>
          <a:xfrm>
            <a:off x="1865313" y="230189"/>
            <a:ext cx="6494462" cy="517525"/>
          </a:xfrm>
          <a:noFill/>
          <a:ln/>
        </p:spPr>
        <p:txBody>
          <a:bodyPr vert="horz" lIns="92075" tIns="46038" rIns="92075" bIns="46038" rtlCol="0" anchor="b">
            <a:normAutofit fontScale="90000"/>
          </a:bodyPr>
          <a:lstStyle/>
          <a:p>
            <a:r>
              <a:rPr lang="en-US" altLang="en-US"/>
              <a:t>Insertion Sort</a:t>
            </a:r>
          </a:p>
        </p:txBody>
      </p:sp>
      <p:sp>
        <p:nvSpPr>
          <p:cNvPr id="314372" name="AutoShape 4"/>
          <p:cNvSpPr>
            <a:spLocks noChangeArrowheads="1"/>
          </p:cNvSpPr>
          <p:nvPr/>
        </p:nvSpPr>
        <p:spPr bwMode="auto">
          <a:xfrm rot="20400000">
            <a:off x="2303463" y="3081339"/>
            <a:ext cx="728662" cy="1087437"/>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373" name="AutoShape 5"/>
          <p:cNvSpPr>
            <a:spLocks noChangeArrowheads="1"/>
          </p:cNvSpPr>
          <p:nvPr/>
        </p:nvSpPr>
        <p:spPr bwMode="auto">
          <a:xfrm rot="21180000">
            <a:off x="3001964" y="2933700"/>
            <a:ext cx="727075" cy="1085850"/>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374" name="Rectangle 6"/>
          <p:cNvSpPr>
            <a:spLocks noChangeArrowheads="1"/>
          </p:cNvSpPr>
          <p:nvPr/>
        </p:nvSpPr>
        <p:spPr bwMode="auto">
          <a:xfrm rot="20460000">
            <a:off x="2414269" y="3141848"/>
            <a:ext cx="39433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6</a:t>
            </a:r>
          </a:p>
        </p:txBody>
      </p:sp>
      <p:sp>
        <p:nvSpPr>
          <p:cNvPr id="314375" name="Rectangle 7"/>
          <p:cNvSpPr>
            <a:spLocks noChangeArrowheads="1"/>
          </p:cNvSpPr>
          <p:nvPr/>
        </p:nvSpPr>
        <p:spPr bwMode="auto">
          <a:xfrm rot="21180000">
            <a:off x="3030005" y="3067235"/>
            <a:ext cx="60272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10</a:t>
            </a:r>
          </a:p>
        </p:txBody>
      </p:sp>
      <p:grpSp>
        <p:nvGrpSpPr>
          <p:cNvPr id="314376" name="Group 8"/>
          <p:cNvGrpSpPr>
            <a:grpSpLocks/>
          </p:cNvGrpSpPr>
          <p:nvPr/>
        </p:nvGrpSpPr>
        <p:grpSpPr bwMode="auto">
          <a:xfrm>
            <a:off x="4375150" y="2935288"/>
            <a:ext cx="1404938" cy="1300162"/>
            <a:chOff x="1796" y="1849"/>
            <a:chExt cx="885" cy="819"/>
          </a:xfrm>
        </p:grpSpPr>
        <p:sp>
          <p:nvSpPr>
            <p:cNvPr id="314377" name="AutoShape 9"/>
            <p:cNvSpPr>
              <a:spLocks noChangeArrowheads="1"/>
            </p:cNvSpPr>
            <p:nvPr/>
          </p:nvSpPr>
          <p:spPr bwMode="auto">
            <a:xfrm rot="720000">
              <a:off x="1796" y="1849"/>
              <a:ext cx="459" cy="684"/>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378" name="AutoShape 10"/>
            <p:cNvSpPr>
              <a:spLocks noChangeArrowheads="1"/>
            </p:cNvSpPr>
            <p:nvPr/>
          </p:nvSpPr>
          <p:spPr bwMode="auto">
            <a:xfrm rot="1740000" flipH="1">
              <a:off x="2209" y="1984"/>
              <a:ext cx="460" cy="684"/>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379" name="Rectangle 11"/>
            <p:cNvSpPr>
              <a:spLocks noChangeArrowheads="1"/>
            </p:cNvSpPr>
            <p:nvPr/>
          </p:nvSpPr>
          <p:spPr bwMode="auto">
            <a:xfrm rot="480000">
              <a:off x="1871" y="1919"/>
              <a:ext cx="380"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24</a:t>
              </a:r>
            </a:p>
          </p:txBody>
        </p:sp>
        <p:sp>
          <p:nvSpPr>
            <p:cNvPr id="314380" name="Rectangle 12"/>
            <p:cNvSpPr>
              <a:spLocks noChangeArrowheads="1"/>
            </p:cNvSpPr>
            <p:nvPr/>
          </p:nvSpPr>
          <p:spPr bwMode="auto">
            <a:xfrm rot="1500000">
              <a:off x="2301" y="2088"/>
              <a:ext cx="380" cy="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36</a:t>
              </a:r>
            </a:p>
          </p:txBody>
        </p:sp>
      </p:grpSp>
      <p:sp>
        <p:nvSpPr>
          <p:cNvPr id="314381" name="AutoShape 13"/>
          <p:cNvSpPr>
            <a:spLocks noChangeArrowheads="1"/>
          </p:cNvSpPr>
          <p:nvPr/>
        </p:nvSpPr>
        <p:spPr bwMode="auto">
          <a:xfrm rot="1740000" flipH="1">
            <a:off x="4543425" y="4705350"/>
            <a:ext cx="730250" cy="1085850"/>
          </a:xfrm>
          <a:prstGeom prst="roundRect">
            <a:avLst>
              <a:gd name="adj" fmla="val 12495"/>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382" name="Rectangle 14"/>
          <p:cNvSpPr>
            <a:spLocks noChangeArrowheads="1"/>
          </p:cNvSpPr>
          <p:nvPr/>
        </p:nvSpPr>
        <p:spPr bwMode="auto">
          <a:xfrm rot="1800000">
            <a:off x="4625443" y="4829360"/>
            <a:ext cx="602729"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3200" b="1"/>
              <a:t>12</a:t>
            </a:r>
          </a:p>
        </p:txBody>
      </p:sp>
    </p:spTree>
    <p:extLst>
      <p:ext uri="{BB962C8B-B14F-4D97-AF65-F5344CB8AC3E}">
        <p14:creationId xmlns:p14="http://schemas.microsoft.com/office/powerpoint/2010/main" val="1910032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1"/>
          </p:nvPr>
        </p:nvSpPr>
        <p:spPr/>
        <p:txBody>
          <a:bodyPr/>
          <a:lstStyle/>
          <a:p>
            <a:fld id="{79365B2F-EF4B-43DE-B9D4-5C3B3846A621}" type="slidenum">
              <a:rPr lang="en-US"/>
              <a:pPr/>
              <a:t>14</a:t>
            </a:fld>
            <a:endParaRPr lang="en-US"/>
          </a:p>
        </p:txBody>
      </p:sp>
      <p:sp>
        <p:nvSpPr>
          <p:cNvPr id="280578" name="Rectangle 2"/>
          <p:cNvSpPr>
            <a:spLocks noGrp="1" noChangeArrowheads="1"/>
          </p:cNvSpPr>
          <p:nvPr>
            <p:ph type="title"/>
          </p:nvPr>
        </p:nvSpPr>
        <p:spPr/>
        <p:txBody>
          <a:bodyPr/>
          <a:lstStyle/>
          <a:p>
            <a:r>
              <a:rPr lang="en-US"/>
              <a:t>Insertion Sort</a:t>
            </a:r>
          </a:p>
        </p:txBody>
      </p:sp>
      <p:pic>
        <p:nvPicPr>
          <p:cNvPr id="280579" name="Picture 3"/>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l="1018" t="18683" r="5267" b="65454"/>
          <a:stretch>
            <a:fillRect/>
          </a:stretch>
        </p:blipFill>
        <p:spPr>
          <a:xfrm>
            <a:off x="3516314" y="3756026"/>
            <a:ext cx="5068887" cy="855663"/>
          </a:xfrm>
          <a:noFill/>
          <a:ln/>
        </p:spPr>
      </p:pic>
      <p:sp>
        <p:nvSpPr>
          <p:cNvPr id="280587" name="Line 11"/>
          <p:cNvSpPr>
            <a:spLocks noChangeShapeType="1"/>
          </p:cNvSpPr>
          <p:nvPr/>
        </p:nvSpPr>
        <p:spPr bwMode="auto">
          <a:xfrm>
            <a:off x="5168900" y="3611563"/>
            <a:ext cx="0" cy="831850"/>
          </a:xfrm>
          <a:prstGeom prst="line">
            <a:avLst/>
          </a:prstGeom>
          <a:noFill/>
          <a:ln w="57150">
            <a:solidFill>
              <a:srgbClr val="DD011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0590" name="Text Box 14"/>
          <p:cNvSpPr txBox="1">
            <a:spLocks noChangeArrowheads="1"/>
          </p:cNvSpPr>
          <p:nvPr/>
        </p:nvSpPr>
        <p:spPr bwMode="auto">
          <a:xfrm>
            <a:off x="3835401" y="1960563"/>
            <a:ext cx="43354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a:t>5      2      4      6      1      3</a:t>
            </a:r>
          </a:p>
        </p:txBody>
      </p:sp>
      <p:sp>
        <p:nvSpPr>
          <p:cNvPr id="280591" name="Text Box 15"/>
          <p:cNvSpPr txBox="1">
            <a:spLocks noChangeArrowheads="1"/>
          </p:cNvSpPr>
          <p:nvPr/>
        </p:nvSpPr>
        <p:spPr bwMode="auto">
          <a:xfrm>
            <a:off x="5391151" y="1495425"/>
            <a:ext cx="12624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input array </a:t>
            </a:r>
          </a:p>
        </p:txBody>
      </p:sp>
      <p:sp>
        <p:nvSpPr>
          <p:cNvPr id="280592" name="Text Box 16"/>
          <p:cNvSpPr txBox="1">
            <a:spLocks noChangeArrowheads="1"/>
          </p:cNvSpPr>
          <p:nvPr/>
        </p:nvSpPr>
        <p:spPr bwMode="auto">
          <a:xfrm>
            <a:off x="3333750" y="3306763"/>
            <a:ext cx="14319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left sub-array</a:t>
            </a:r>
          </a:p>
        </p:txBody>
      </p:sp>
      <p:sp>
        <p:nvSpPr>
          <p:cNvPr id="280593" name="Text Box 17"/>
          <p:cNvSpPr txBox="1">
            <a:spLocks noChangeArrowheads="1"/>
          </p:cNvSpPr>
          <p:nvPr/>
        </p:nvSpPr>
        <p:spPr bwMode="auto">
          <a:xfrm>
            <a:off x="6229351" y="3322638"/>
            <a:ext cx="155690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right sub-array</a:t>
            </a:r>
          </a:p>
        </p:txBody>
      </p:sp>
      <p:sp>
        <p:nvSpPr>
          <p:cNvPr id="280594" name="Text Box 18"/>
          <p:cNvSpPr txBox="1">
            <a:spLocks noChangeArrowheads="1"/>
          </p:cNvSpPr>
          <p:nvPr/>
        </p:nvSpPr>
        <p:spPr bwMode="auto">
          <a:xfrm>
            <a:off x="3241676" y="2832100"/>
            <a:ext cx="534139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solidFill>
                  <a:srgbClr val="DD0111"/>
                </a:solidFill>
              </a:rPr>
              <a:t>at each iteration, the array is divided in two sub-arrays:</a:t>
            </a:r>
          </a:p>
        </p:txBody>
      </p:sp>
      <p:sp>
        <p:nvSpPr>
          <p:cNvPr id="280595" name="Text Box 19"/>
          <p:cNvSpPr txBox="1">
            <a:spLocks noChangeArrowheads="1"/>
          </p:cNvSpPr>
          <p:nvPr/>
        </p:nvSpPr>
        <p:spPr bwMode="auto">
          <a:xfrm>
            <a:off x="4110038" y="4587876"/>
            <a:ext cx="819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sorted</a:t>
            </a:r>
          </a:p>
        </p:txBody>
      </p:sp>
      <p:sp>
        <p:nvSpPr>
          <p:cNvPr id="280596" name="Text Box 20"/>
          <p:cNvSpPr txBox="1">
            <a:spLocks noChangeArrowheads="1"/>
          </p:cNvSpPr>
          <p:nvPr/>
        </p:nvSpPr>
        <p:spPr bwMode="auto">
          <a:xfrm>
            <a:off x="6365876" y="4491038"/>
            <a:ext cx="103175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unsorted</a:t>
            </a:r>
          </a:p>
        </p:txBody>
      </p:sp>
    </p:spTree>
    <p:extLst>
      <p:ext uri="{BB962C8B-B14F-4D97-AF65-F5344CB8AC3E}">
        <p14:creationId xmlns:p14="http://schemas.microsoft.com/office/powerpoint/2010/main" val="2895680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0F74668D-37F2-4FDB-8DAB-55D95B4A604A}" type="slidenum">
              <a:rPr lang="en-US"/>
              <a:pPr/>
              <a:t>15</a:t>
            </a:fld>
            <a:endParaRPr lang="en-US"/>
          </a:p>
        </p:txBody>
      </p:sp>
      <p:sp>
        <p:nvSpPr>
          <p:cNvPr id="279554" name="Rectangle 2"/>
          <p:cNvSpPr>
            <a:spLocks noGrp="1" noChangeArrowheads="1"/>
          </p:cNvSpPr>
          <p:nvPr>
            <p:ph type="title"/>
          </p:nvPr>
        </p:nvSpPr>
        <p:spPr>
          <a:xfrm>
            <a:off x="838200" y="25402"/>
            <a:ext cx="10515600" cy="1325563"/>
          </a:xfrm>
        </p:spPr>
        <p:txBody>
          <a:bodyPr/>
          <a:lstStyle/>
          <a:p>
            <a:r>
              <a:rPr lang="en-US" dirty="0"/>
              <a:t>Insertion Sort</a:t>
            </a:r>
          </a:p>
        </p:txBody>
      </p:sp>
      <p:pic>
        <p:nvPicPr>
          <p:cNvPr id="279556" name="Picture 4"/>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l="1018" t="4437" r="5267" b="9506"/>
          <a:stretch>
            <a:fillRect/>
          </a:stretch>
        </p:blipFill>
        <p:spPr>
          <a:xfrm>
            <a:off x="2025650" y="1552575"/>
            <a:ext cx="5068888" cy="4641850"/>
          </a:xfrm>
          <a:noFill/>
          <a:ln/>
        </p:spPr>
      </p:pic>
      <p:graphicFrame>
        <p:nvGraphicFramePr>
          <p:cNvPr id="279557" name="Object 5"/>
          <p:cNvGraphicFramePr>
            <a:graphicFrameLocks noChangeAspect="1"/>
          </p:cNvGraphicFramePr>
          <p:nvPr/>
        </p:nvGraphicFramePr>
        <p:xfrm>
          <a:off x="7207250" y="1290639"/>
          <a:ext cx="1989138" cy="865187"/>
        </p:xfrm>
        <a:graphic>
          <a:graphicData uri="http://schemas.openxmlformats.org/presentationml/2006/ole">
            <mc:AlternateContent xmlns:mc="http://schemas.openxmlformats.org/markup-compatibility/2006">
              <mc:Choice xmlns:v="urn:schemas-microsoft-com:vml" Requires="v">
                <p:oleObj name="Paint Shop Pro Image" r:id="rId4" imgW="2526829" imgH="1395500" progId="PaintShopPro">
                  <p:embed/>
                </p:oleObj>
              </mc:Choice>
              <mc:Fallback>
                <p:oleObj name="Paint Shop Pro Image" r:id="rId4" imgW="2526829" imgH="1395500" progId="PaintShopPro">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07250" y="1290639"/>
                        <a:ext cx="1989138"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9558" name="Object 6"/>
          <p:cNvGraphicFramePr>
            <a:graphicFrameLocks noChangeAspect="1"/>
          </p:cNvGraphicFramePr>
          <p:nvPr/>
        </p:nvGraphicFramePr>
        <p:xfrm>
          <a:off x="7161213" y="2127251"/>
          <a:ext cx="2108200" cy="912813"/>
        </p:xfrm>
        <a:graphic>
          <a:graphicData uri="http://schemas.openxmlformats.org/presentationml/2006/ole">
            <mc:AlternateContent xmlns:mc="http://schemas.openxmlformats.org/markup-compatibility/2006">
              <mc:Choice xmlns:v="urn:schemas-microsoft-com:vml" Requires="v">
                <p:oleObj name="Paint Shop Pro Image" r:id="rId6" imgW="2575610" imgH="1385741" progId="PaintShopPro">
                  <p:embed/>
                </p:oleObj>
              </mc:Choice>
              <mc:Fallback>
                <p:oleObj name="Paint Shop Pro Image" r:id="rId6" imgW="2575610" imgH="1385741" progId="PaintShopPro">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1213" y="2127251"/>
                        <a:ext cx="2108200" cy="91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9559" name="Object 7"/>
          <p:cNvGraphicFramePr>
            <a:graphicFrameLocks noChangeAspect="1"/>
          </p:cNvGraphicFramePr>
          <p:nvPr/>
        </p:nvGraphicFramePr>
        <p:xfrm>
          <a:off x="7081838" y="3032126"/>
          <a:ext cx="2138362" cy="974725"/>
        </p:xfrm>
        <a:graphic>
          <a:graphicData uri="http://schemas.openxmlformats.org/presentationml/2006/ole">
            <mc:AlternateContent xmlns:mc="http://schemas.openxmlformats.org/markup-compatibility/2006">
              <mc:Choice xmlns:v="urn:schemas-microsoft-com:vml" Requires="v">
                <p:oleObj name="Paint Shop Pro Image" r:id="rId8" imgW="2526829" imgH="1414634" progId="PaintShopPro">
                  <p:embed/>
                </p:oleObj>
              </mc:Choice>
              <mc:Fallback>
                <p:oleObj name="Paint Shop Pro Image" r:id="rId8" imgW="2526829" imgH="1414634" progId="PaintShopPro">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81838" y="3032126"/>
                        <a:ext cx="2138362" cy="97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9560" name="Object 8"/>
          <p:cNvGraphicFramePr>
            <a:graphicFrameLocks noChangeAspect="1"/>
          </p:cNvGraphicFramePr>
          <p:nvPr/>
        </p:nvGraphicFramePr>
        <p:xfrm>
          <a:off x="7050088" y="3976689"/>
          <a:ext cx="2271712" cy="917575"/>
        </p:xfrm>
        <a:graphic>
          <a:graphicData uri="http://schemas.openxmlformats.org/presentationml/2006/ole">
            <mc:AlternateContent xmlns:mc="http://schemas.openxmlformats.org/markup-compatibility/2006">
              <mc:Choice xmlns:v="urn:schemas-microsoft-com:vml" Requires="v">
                <p:oleObj name="Paint Shop Pro Image" r:id="rId10" imgW="2712195" imgH="1453659" progId="PaintShopPro">
                  <p:embed/>
                </p:oleObj>
              </mc:Choice>
              <mc:Fallback>
                <p:oleObj name="Paint Shop Pro Image" r:id="rId10" imgW="2712195" imgH="1453659" progId="PaintShopPro">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50088" y="3976689"/>
                        <a:ext cx="2271712" cy="91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9561" name="Object 9"/>
          <p:cNvGraphicFramePr>
            <a:graphicFrameLocks noChangeAspect="1"/>
          </p:cNvGraphicFramePr>
          <p:nvPr/>
        </p:nvGraphicFramePr>
        <p:xfrm>
          <a:off x="7127875" y="4879976"/>
          <a:ext cx="2108200" cy="942975"/>
        </p:xfrm>
        <a:graphic>
          <a:graphicData uri="http://schemas.openxmlformats.org/presentationml/2006/ole">
            <mc:AlternateContent xmlns:mc="http://schemas.openxmlformats.org/markup-compatibility/2006">
              <mc:Choice xmlns:v="urn:schemas-microsoft-com:vml" Requires="v">
                <p:oleObj name="Paint Shop Pro Image" r:id="rId12" imgW="2546341" imgH="1424390" progId="PaintShopPro">
                  <p:embed/>
                </p:oleObj>
              </mc:Choice>
              <mc:Fallback>
                <p:oleObj name="Paint Shop Pro Image" r:id="rId12" imgW="2546341" imgH="1424390" progId="PaintShopPro">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27875" y="4879976"/>
                        <a:ext cx="21082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9562" name="Line 10"/>
          <p:cNvSpPr>
            <a:spLocks noChangeShapeType="1"/>
          </p:cNvSpPr>
          <p:nvPr/>
        </p:nvSpPr>
        <p:spPr bwMode="auto">
          <a:xfrm>
            <a:off x="2822575" y="1325563"/>
            <a:ext cx="0" cy="831850"/>
          </a:xfrm>
          <a:prstGeom prst="line">
            <a:avLst/>
          </a:prstGeom>
          <a:noFill/>
          <a:ln w="57150">
            <a:solidFill>
              <a:srgbClr val="DD011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63" name="Line 11"/>
          <p:cNvSpPr>
            <a:spLocks noChangeShapeType="1"/>
          </p:cNvSpPr>
          <p:nvPr/>
        </p:nvSpPr>
        <p:spPr bwMode="auto">
          <a:xfrm>
            <a:off x="3697288" y="2209800"/>
            <a:ext cx="0" cy="831850"/>
          </a:xfrm>
          <a:prstGeom prst="line">
            <a:avLst/>
          </a:prstGeom>
          <a:noFill/>
          <a:ln w="57150">
            <a:solidFill>
              <a:srgbClr val="DD011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64" name="Line 12"/>
          <p:cNvSpPr>
            <a:spLocks noChangeShapeType="1"/>
          </p:cNvSpPr>
          <p:nvPr/>
        </p:nvSpPr>
        <p:spPr bwMode="auto">
          <a:xfrm>
            <a:off x="4619625" y="2987675"/>
            <a:ext cx="0" cy="831850"/>
          </a:xfrm>
          <a:prstGeom prst="line">
            <a:avLst/>
          </a:prstGeom>
          <a:noFill/>
          <a:ln w="57150">
            <a:solidFill>
              <a:srgbClr val="DD011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65" name="Line 13"/>
          <p:cNvSpPr>
            <a:spLocks noChangeShapeType="1"/>
          </p:cNvSpPr>
          <p:nvPr/>
        </p:nvSpPr>
        <p:spPr bwMode="auto">
          <a:xfrm>
            <a:off x="5443538" y="3863975"/>
            <a:ext cx="0" cy="831850"/>
          </a:xfrm>
          <a:prstGeom prst="line">
            <a:avLst/>
          </a:prstGeom>
          <a:noFill/>
          <a:ln w="57150">
            <a:solidFill>
              <a:srgbClr val="DD011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9566" name="Line 14"/>
          <p:cNvSpPr>
            <a:spLocks noChangeShapeType="1"/>
          </p:cNvSpPr>
          <p:nvPr/>
        </p:nvSpPr>
        <p:spPr bwMode="auto">
          <a:xfrm>
            <a:off x="6238875" y="4714875"/>
            <a:ext cx="0" cy="831850"/>
          </a:xfrm>
          <a:prstGeom prst="line">
            <a:avLst/>
          </a:prstGeom>
          <a:noFill/>
          <a:ln w="57150">
            <a:solidFill>
              <a:srgbClr val="DD011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2370498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955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7955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7955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7956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79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u="sng" dirty="0"/>
              <a:t>Insertion Sort Algorithm</a:t>
            </a:r>
          </a:p>
        </p:txBody>
      </p:sp>
      <p:sp>
        <p:nvSpPr>
          <p:cNvPr id="4" name="Rectangle 3"/>
          <p:cNvSpPr/>
          <p:nvPr/>
        </p:nvSpPr>
        <p:spPr>
          <a:xfrm>
            <a:off x="172995" y="1049256"/>
            <a:ext cx="12019005" cy="5632311"/>
          </a:xfrm>
          <a:prstGeom prst="rect">
            <a:avLst/>
          </a:prstGeom>
        </p:spPr>
        <p:txBody>
          <a:bodyPr wrap="square">
            <a:spAutoFit/>
          </a:bodyPr>
          <a:lstStyle/>
          <a:p>
            <a:pPr lvl="0" eaLnBrk="0" fontAlgn="base" hangingPunct="0">
              <a:spcBef>
                <a:spcPct val="0"/>
              </a:spcBef>
              <a:spcAft>
                <a:spcPct val="0"/>
              </a:spcAft>
            </a:pPr>
            <a:r>
              <a:rPr kumimoji="0" lang="en-US" sz="3000" b="0" i="0" u="none" strike="noStrike" cap="none" normalizeH="0" baseline="0" dirty="0">
                <a:ln>
                  <a:noFill/>
                </a:ln>
                <a:effectLst/>
                <a:latin typeface="Menlo"/>
              </a:rPr>
              <a:t> </a:t>
            </a:r>
            <a:r>
              <a:rPr kumimoji="0" lang="en-US" sz="3000" b="0" i="0" u="none" strike="noStrike" cap="none" normalizeH="0" baseline="0" dirty="0" err="1">
                <a:ln>
                  <a:noFill/>
                </a:ln>
                <a:effectLst/>
                <a:latin typeface="Menlo"/>
              </a:rPr>
              <a:t>int</a:t>
            </a:r>
            <a:r>
              <a:rPr kumimoji="0" lang="en-US" sz="3000" b="0" i="0" u="none" strike="noStrike" cap="none" normalizeH="0" baseline="0" dirty="0">
                <a:ln>
                  <a:noFill/>
                </a:ln>
                <a:effectLst/>
                <a:latin typeface="Menlo"/>
              </a:rPr>
              <a:t> </a:t>
            </a:r>
            <a:r>
              <a:rPr kumimoji="0" lang="en-US" sz="3000" b="0" i="0" u="none" strike="noStrike" cap="none" normalizeH="0" baseline="0" dirty="0" err="1">
                <a:ln>
                  <a:noFill/>
                </a:ln>
                <a:effectLst/>
                <a:latin typeface="Menlo"/>
              </a:rPr>
              <a:t>i</a:t>
            </a:r>
            <a:r>
              <a:rPr kumimoji="0" lang="en-US" sz="3000" b="0" i="0" u="none" strike="noStrike" cap="none" normalizeH="0" baseline="0" dirty="0">
                <a:ln>
                  <a:noFill/>
                </a:ln>
                <a:effectLst/>
                <a:latin typeface="Menlo"/>
              </a:rPr>
              <a:t>, value, empty;</a:t>
            </a:r>
            <a:br>
              <a:rPr kumimoji="0" lang="en-US" sz="3000" b="0" i="0" u="none" strike="noStrike" cap="none" normalizeH="0" baseline="0" dirty="0">
                <a:ln>
                  <a:noFill/>
                </a:ln>
                <a:effectLst/>
                <a:latin typeface="Menlo"/>
              </a:rPr>
            </a:br>
            <a:r>
              <a:rPr kumimoji="0" lang="en-US" sz="3000" b="0" i="0" u="none" strike="noStrike" cap="none" normalizeH="0" baseline="0" dirty="0">
                <a:ln>
                  <a:noFill/>
                </a:ln>
                <a:effectLst/>
                <a:latin typeface="Menlo"/>
              </a:rPr>
              <a:t>   </a:t>
            </a:r>
            <a:r>
              <a:rPr kumimoji="0" lang="en-US" sz="3000" b="1" i="0" u="none" strike="noStrike" cap="none" normalizeH="0" baseline="0" dirty="0">
                <a:ln>
                  <a:noFill/>
                </a:ln>
                <a:effectLst/>
                <a:latin typeface="Menlo"/>
              </a:rPr>
              <a:t>for</a:t>
            </a:r>
            <a:r>
              <a:rPr kumimoji="0" lang="en-US" sz="3000" b="0" i="0" u="none" strike="noStrike" cap="none" normalizeH="0" baseline="0" dirty="0">
                <a:ln>
                  <a:noFill/>
                </a:ln>
                <a:effectLst/>
                <a:latin typeface="Menlo"/>
              </a:rPr>
              <a:t> (</a:t>
            </a:r>
            <a:r>
              <a:rPr kumimoji="0" lang="en-US" sz="3000" b="0" i="0" u="none" strike="noStrike" cap="none" normalizeH="0" baseline="0" dirty="0" err="1">
                <a:ln>
                  <a:noFill/>
                </a:ln>
                <a:effectLst/>
                <a:latin typeface="Menlo"/>
              </a:rPr>
              <a:t>i</a:t>
            </a:r>
            <a:r>
              <a:rPr kumimoji="0" lang="en-US" sz="3000" b="0" i="0" u="none" strike="noStrike" cap="none" normalizeH="0" baseline="0" dirty="0">
                <a:ln>
                  <a:noFill/>
                </a:ln>
                <a:effectLst/>
                <a:latin typeface="Menlo"/>
              </a:rPr>
              <a:t> = 1; </a:t>
            </a:r>
            <a:r>
              <a:rPr kumimoji="0" lang="en-US" sz="3000" b="0" i="0" u="none" strike="noStrike" cap="none" normalizeH="0" baseline="0" dirty="0" err="1">
                <a:ln>
                  <a:noFill/>
                </a:ln>
                <a:effectLst/>
                <a:latin typeface="Menlo"/>
              </a:rPr>
              <a:t>i</a:t>
            </a:r>
            <a:r>
              <a:rPr kumimoji="0" lang="en-US" sz="3000" b="0" i="0" u="none" strike="noStrike" cap="none" normalizeH="0" baseline="0" dirty="0">
                <a:ln>
                  <a:noFill/>
                </a:ln>
                <a:effectLst/>
                <a:latin typeface="Menlo"/>
              </a:rPr>
              <a:t> &lt; n-1; </a:t>
            </a:r>
            <a:r>
              <a:rPr kumimoji="0" lang="en-US" sz="3000" b="0" i="0" u="none" strike="noStrike" cap="none" normalizeH="0" baseline="0" dirty="0" err="1">
                <a:ln>
                  <a:noFill/>
                </a:ln>
                <a:effectLst/>
                <a:latin typeface="Menlo"/>
              </a:rPr>
              <a:t>i</a:t>
            </a:r>
            <a:r>
              <a:rPr kumimoji="0" lang="en-US" sz="3000" b="0" i="0" u="none" strike="noStrike" cap="none" normalizeH="0" baseline="0" dirty="0">
                <a:ln>
                  <a:noFill/>
                </a:ln>
                <a:effectLst/>
                <a:latin typeface="Menlo"/>
              </a:rPr>
              <a:t>++)   </a:t>
            </a:r>
            <a:br>
              <a:rPr kumimoji="0" lang="en-US" sz="3000" b="0" i="0" u="none" strike="noStrike" cap="none" normalizeH="0" baseline="0" dirty="0">
                <a:ln>
                  <a:noFill/>
                </a:ln>
                <a:effectLst/>
                <a:latin typeface="Menlo"/>
              </a:rPr>
            </a:br>
            <a:r>
              <a:rPr kumimoji="0" lang="en-US" sz="3000" b="0" i="0" u="none" strike="noStrike" cap="none" normalizeH="0" baseline="0" dirty="0">
                <a:ln>
                  <a:noFill/>
                </a:ln>
                <a:effectLst/>
                <a:latin typeface="Menlo"/>
              </a:rPr>
              <a:t>      {       </a:t>
            </a:r>
          </a:p>
          <a:p>
            <a:pPr lvl="0" eaLnBrk="0" fontAlgn="base" hangingPunct="0">
              <a:spcBef>
                <a:spcPct val="0"/>
              </a:spcBef>
              <a:spcAft>
                <a:spcPct val="0"/>
              </a:spcAft>
            </a:pPr>
            <a:r>
              <a:rPr lang="en-US" sz="3000" dirty="0">
                <a:latin typeface="Menlo"/>
              </a:rPr>
              <a:t>         value = a[</a:t>
            </a:r>
            <a:r>
              <a:rPr lang="en-US" sz="3000" dirty="0" err="1">
                <a:latin typeface="Menlo"/>
              </a:rPr>
              <a:t>i</a:t>
            </a:r>
            <a:r>
              <a:rPr lang="en-US" sz="3000" dirty="0">
                <a:latin typeface="Menlo"/>
              </a:rPr>
              <a:t>];</a:t>
            </a:r>
          </a:p>
          <a:p>
            <a:pPr lvl="0" eaLnBrk="0" fontAlgn="base" hangingPunct="0">
              <a:spcBef>
                <a:spcPct val="0"/>
              </a:spcBef>
              <a:spcAft>
                <a:spcPct val="0"/>
              </a:spcAft>
            </a:pPr>
            <a:r>
              <a:rPr kumimoji="0" lang="en-US" sz="3000" b="0" i="0" u="none" strike="noStrike" cap="none" normalizeH="0" baseline="0" dirty="0">
                <a:ln>
                  <a:noFill/>
                </a:ln>
                <a:effectLst/>
                <a:latin typeface="Menlo"/>
              </a:rPr>
              <a:t>         empty =</a:t>
            </a:r>
            <a:r>
              <a:rPr kumimoji="0" lang="en-US" sz="3000" b="0" i="0" u="none" strike="noStrike" cap="none" normalizeH="0" baseline="0" dirty="0" err="1">
                <a:ln>
                  <a:noFill/>
                </a:ln>
                <a:effectLst/>
                <a:latin typeface="Menlo"/>
              </a:rPr>
              <a:t>i</a:t>
            </a:r>
            <a:r>
              <a:rPr kumimoji="0" lang="en-US" sz="3000" b="0" i="0" u="none" strike="noStrike" cap="none" normalizeH="0" baseline="0" dirty="0">
                <a:ln>
                  <a:noFill/>
                </a:ln>
                <a:effectLst/>
                <a:latin typeface="Menlo"/>
              </a:rPr>
              <a:t>;</a:t>
            </a:r>
          </a:p>
          <a:p>
            <a:pPr lvl="0" eaLnBrk="0" fontAlgn="base" hangingPunct="0">
              <a:spcBef>
                <a:spcPct val="0"/>
              </a:spcBef>
              <a:spcAft>
                <a:spcPct val="0"/>
              </a:spcAft>
            </a:pPr>
            <a:r>
              <a:rPr lang="en-US" sz="3000" dirty="0">
                <a:latin typeface="Menlo"/>
              </a:rPr>
              <a:t>         While </a:t>
            </a:r>
            <a:r>
              <a:rPr kumimoji="0" lang="en-US" sz="3000" b="0" i="0" u="none" strike="noStrike" cap="none" normalizeH="0" baseline="0" dirty="0">
                <a:ln>
                  <a:noFill/>
                </a:ln>
                <a:effectLst/>
                <a:latin typeface="Menlo"/>
              </a:rPr>
              <a:t> (empty&gt;0 &amp;&amp; a[empty-1]&gt;value)  </a:t>
            </a:r>
            <a:br>
              <a:rPr kumimoji="0" lang="en-US" sz="3000" b="0" i="0" u="none" strike="noStrike" cap="none" normalizeH="0" baseline="0" dirty="0">
                <a:ln>
                  <a:noFill/>
                </a:ln>
                <a:effectLst/>
                <a:latin typeface="Menlo"/>
              </a:rPr>
            </a:br>
            <a:r>
              <a:rPr kumimoji="0" lang="en-US" sz="3000" b="0" i="0" u="none" strike="noStrike" cap="none" normalizeH="0" baseline="0" dirty="0">
                <a:ln>
                  <a:noFill/>
                </a:ln>
                <a:effectLst/>
                <a:latin typeface="Menlo"/>
              </a:rPr>
              <a:t>               {   </a:t>
            </a:r>
          </a:p>
          <a:p>
            <a:pPr lvl="0" eaLnBrk="0" fontAlgn="base" hangingPunct="0">
              <a:spcBef>
                <a:spcPct val="0"/>
              </a:spcBef>
              <a:spcAft>
                <a:spcPct val="0"/>
              </a:spcAft>
            </a:pPr>
            <a:r>
              <a:rPr kumimoji="0" lang="en-US" sz="3000" b="0" i="0" u="none" strike="noStrike" cap="none" normalizeH="0" baseline="0" dirty="0">
                <a:ln>
                  <a:noFill/>
                </a:ln>
                <a:effectLst/>
                <a:latin typeface="Menlo"/>
              </a:rPr>
              <a:t>                   a[empty]=a[empty-1];</a:t>
            </a:r>
          </a:p>
          <a:p>
            <a:pPr lvl="0" eaLnBrk="0" fontAlgn="base" hangingPunct="0">
              <a:spcBef>
                <a:spcPct val="0"/>
              </a:spcBef>
              <a:spcAft>
                <a:spcPct val="0"/>
              </a:spcAft>
            </a:pPr>
            <a:r>
              <a:rPr lang="en-US" sz="3000" dirty="0">
                <a:latin typeface="Menlo"/>
              </a:rPr>
              <a:t>                   empty - - ;</a:t>
            </a:r>
            <a:endParaRPr kumimoji="0" lang="en-US" sz="3000" b="0" i="0" u="none" strike="noStrike" cap="none" normalizeH="0" baseline="0" dirty="0">
              <a:ln>
                <a:noFill/>
              </a:ln>
              <a:effectLst/>
              <a:latin typeface="Menlo"/>
            </a:endParaRPr>
          </a:p>
          <a:p>
            <a:pPr lvl="0" eaLnBrk="0" fontAlgn="base" hangingPunct="0">
              <a:spcBef>
                <a:spcPct val="0"/>
              </a:spcBef>
              <a:spcAft>
                <a:spcPct val="0"/>
              </a:spcAft>
            </a:pPr>
            <a:r>
              <a:rPr kumimoji="0" lang="en-US" sz="3000" b="0" i="0" u="none" strike="noStrike" cap="none" normalizeH="0" baseline="0" dirty="0">
                <a:ln>
                  <a:noFill/>
                </a:ln>
                <a:effectLst/>
                <a:latin typeface="Menlo"/>
              </a:rPr>
              <a:t>                }</a:t>
            </a:r>
          </a:p>
          <a:p>
            <a:pPr lvl="0" eaLnBrk="0" fontAlgn="base" hangingPunct="0">
              <a:spcBef>
                <a:spcPct val="0"/>
              </a:spcBef>
              <a:spcAft>
                <a:spcPct val="0"/>
              </a:spcAft>
            </a:pPr>
            <a:r>
              <a:rPr lang="en-US" sz="3000" dirty="0">
                <a:latin typeface="Menlo"/>
              </a:rPr>
              <a:t>           a[empty]=value</a:t>
            </a:r>
            <a:br>
              <a:rPr kumimoji="0" lang="en-US" sz="3000" b="0" i="0" u="none" strike="noStrike" cap="none" normalizeH="0" baseline="0" dirty="0">
                <a:ln>
                  <a:noFill/>
                </a:ln>
                <a:effectLst/>
                <a:latin typeface="Menlo"/>
              </a:rPr>
            </a:br>
            <a:r>
              <a:rPr kumimoji="0" lang="en-US" sz="3000" b="0" i="0" u="none" strike="noStrike" cap="none" normalizeH="0" baseline="0" dirty="0">
                <a:ln>
                  <a:noFill/>
                </a:ln>
                <a:effectLst/>
                <a:latin typeface="Menlo"/>
              </a:rPr>
              <a:t>       }</a:t>
            </a:r>
            <a:r>
              <a:rPr kumimoji="0" lang="en-US" sz="3000" b="0" i="0" u="none" strike="noStrike" cap="none" normalizeH="0" baseline="0" dirty="0">
                <a:ln>
                  <a:noFill/>
                </a:ln>
                <a:effectLst/>
              </a:rPr>
              <a:t> </a:t>
            </a:r>
            <a:endParaRPr kumimoji="0" lang="en-US" sz="30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46952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a:t>
            </a:r>
          </a:p>
        </p:txBody>
      </p:sp>
      <p:sp>
        <p:nvSpPr>
          <p:cNvPr id="3" name="Content Placeholder 2"/>
          <p:cNvSpPr>
            <a:spLocks noGrp="1"/>
          </p:cNvSpPr>
          <p:nvPr>
            <p:ph idx="1"/>
          </p:nvPr>
        </p:nvSpPr>
        <p:spPr/>
        <p:txBody>
          <a:bodyPr/>
          <a:lstStyle/>
          <a:p>
            <a:r>
              <a:rPr lang="en-US" dirty="0"/>
              <a:t>Bubble Sort</a:t>
            </a:r>
          </a:p>
          <a:p>
            <a:r>
              <a:rPr lang="en-US" dirty="0"/>
              <a:t>Selection Sort</a:t>
            </a:r>
          </a:p>
          <a:p>
            <a:r>
              <a:rPr lang="en-US"/>
              <a:t>Insertion Sort</a:t>
            </a:r>
            <a:endParaRPr lang="en-US" dirty="0"/>
          </a:p>
          <a:p>
            <a:endParaRPr lang="en-US" dirty="0"/>
          </a:p>
        </p:txBody>
      </p:sp>
    </p:spTree>
    <p:extLst>
      <p:ext uri="{BB962C8B-B14F-4D97-AF65-F5344CB8AC3E}">
        <p14:creationId xmlns:p14="http://schemas.microsoft.com/office/powerpoint/2010/main" val="2065411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4"/>
          <p:cNvSpPr>
            <a:spLocks noGrp="1"/>
          </p:cNvSpPr>
          <p:nvPr>
            <p:ph type="sldNum" sz="quarter" idx="11"/>
          </p:nvPr>
        </p:nvSpPr>
        <p:spPr/>
        <p:txBody>
          <a:bodyPr/>
          <a:lstStyle/>
          <a:p>
            <a:fld id="{D99FC8C3-3636-42BF-AA0C-AAB72009628E}" type="slidenum">
              <a:rPr lang="en-US"/>
              <a:pPr/>
              <a:t>3</a:t>
            </a:fld>
            <a:endParaRPr lang="en-US"/>
          </a:p>
        </p:txBody>
      </p:sp>
      <p:sp>
        <p:nvSpPr>
          <p:cNvPr id="226306" name="Rectangle 2"/>
          <p:cNvSpPr>
            <a:spLocks noGrp="1" noChangeArrowheads="1"/>
          </p:cNvSpPr>
          <p:nvPr>
            <p:ph type="title"/>
          </p:nvPr>
        </p:nvSpPr>
        <p:spPr/>
        <p:txBody>
          <a:bodyPr/>
          <a:lstStyle/>
          <a:p>
            <a:r>
              <a:rPr lang="en-US" dirty="0"/>
              <a:t>1. Bubble Sort</a:t>
            </a:r>
          </a:p>
        </p:txBody>
      </p:sp>
      <p:sp>
        <p:nvSpPr>
          <p:cNvPr id="226307" name="Rectangle 3"/>
          <p:cNvSpPr>
            <a:spLocks noGrp="1" noChangeArrowheads="1"/>
          </p:cNvSpPr>
          <p:nvPr>
            <p:ph type="body" idx="1"/>
          </p:nvPr>
        </p:nvSpPr>
        <p:spPr/>
        <p:txBody>
          <a:bodyPr/>
          <a:lstStyle/>
          <a:p>
            <a:r>
              <a:rPr lang="en-US"/>
              <a:t>Idea:</a:t>
            </a:r>
          </a:p>
          <a:p>
            <a:pPr lvl="1"/>
            <a:r>
              <a:rPr lang="en-US"/>
              <a:t>Repeatedly pass through the array</a:t>
            </a:r>
          </a:p>
          <a:p>
            <a:pPr lvl="1"/>
            <a:r>
              <a:rPr lang="en-US"/>
              <a:t>Swaps adjacent elements that are out of order</a:t>
            </a:r>
          </a:p>
          <a:p>
            <a:endParaRPr lang="en-US"/>
          </a:p>
          <a:p>
            <a:endParaRPr lang="en-US"/>
          </a:p>
          <a:p>
            <a:endParaRPr lang="en-US"/>
          </a:p>
          <a:p>
            <a:endParaRPr lang="en-US"/>
          </a:p>
          <a:p>
            <a:r>
              <a:rPr lang="en-US"/>
              <a:t>Easier to implement, but slower than Insertion sort</a:t>
            </a:r>
          </a:p>
        </p:txBody>
      </p:sp>
      <p:sp>
        <p:nvSpPr>
          <p:cNvPr id="226308" name="Text Box 4"/>
          <p:cNvSpPr txBox="1">
            <a:spLocks noChangeArrowheads="1"/>
          </p:cNvSpPr>
          <p:nvPr/>
        </p:nvSpPr>
        <p:spPr bwMode="auto">
          <a:xfrm>
            <a:off x="3795713" y="3349626"/>
            <a:ext cx="228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t>1</a:t>
            </a:r>
          </a:p>
        </p:txBody>
      </p:sp>
      <p:sp>
        <p:nvSpPr>
          <p:cNvPr id="226309" name="Text Box 5"/>
          <p:cNvSpPr txBox="1">
            <a:spLocks noChangeArrowheads="1"/>
          </p:cNvSpPr>
          <p:nvPr/>
        </p:nvSpPr>
        <p:spPr bwMode="auto">
          <a:xfrm>
            <a:off x="4281488" y="3349626"/>
            <a:ext cx="228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t>2</a:t>
            </a:r>
          </a:p>
        </p:txBody>
      </p:sp>
      <p:sp>
        <p:nvSpPr>
          <p:cNvPr id="226310" name="Text Box 6"/>
          <p:cNvSpPr txBox="1">
            <a:spLocks noChangeArrowheads="1"/>
          </p:cNvSpPr>
          <p:nvPr/>
        </p:nvSpPr>
        <p:spPr bwMode="auto">
          <a:xfrm>
            <a:off x="4703763" y="3349626"/>
            <a:ext cx="228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t>3</a:t>
            </a:r>
          </a:p>
        </p:txBody>
      </p:sp>
      <p:sp>
        <p:nvSpPr>
          <p:cNvPr id="226311" name="Text Box 7"/>
          <p:cNvSpPr txBox="1">
            <a:spLocks noChangeArrowheads="1"/>
          </p:cNvSpPr>
          <p:nvPr/>
        </p:nvSpPr>
        <p:spPr bwMode="auto">
          <a:xfrm>
            <a:off x="6513513" y="3349626"/>
            <a:ext cx="228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t>n</a:t>
            </a:r>
          </a:p>
        </p:txBody>
      </p:sp>
      <p:sp>
        <p:nvSpPr>
          <p:cNvPr id="226312" name="Text Box 8"/>
          <p:cNvSpPr txBox="1">
            <a:spLocks noChangeArrowheads="1"/>
          </p:cNvSpPr>
          <p:nvPr/>
        </p:nvSpPr>
        <p:spPr bwMode="auto">
          <a:xfrm>
            <a:off x="3797300" y="3032125"/>
            <a:ext cx="2375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i</a:t>
            </a:r>
          </a:p>
        </p:txBody>
      </p:sp>
      <p:sp>
        <p:nvSpPr>
          <p:cNvPr id="226313" name="Line 9"/>
          <p:cNvSpPr>
            <a:spLocks noChangeShapeType="1"/>
          </p:cNvSpPr>
          <p:nvPr/>
        </p:nvSpPr>
        <p:spPr bwMode="auto">
          <a:xfrm>
            <a:off x="4157663" y="3224213"/>
            <a:ext cx="25209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26314" name="Group 10"/>
          <p:cNvGrpSpPr>
            <a:grpSpLocks/>
          </p:cNvGrpSpPr>
          <p:nvPr/>
        </p:nvGrpSpPr>
        <p:grpSpPr bwMode="auto">
          <a:xfrm>
            <a:off x="3743326" y="3630613"/>
            <a:ext cx="3154363" cy="423862"/>
            <a:chOff x="221" y="912"/>
            <a:chExt cx="1987" cy="267"/>
          </a:xfrm>
        </p:grpSpPr>
        <p:sp>
          <p:nvSpPr>
            <p:cNvPr id="226315" name="Rectangle 11"/>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6316" name="Rectangle 12"/>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6317" name="Rectangle 13"/>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6318" name="Rectangle 14"/>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6319" name="Rectangle 15"/>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6320" name="Rectangle 16"/>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6321" name="Rectangle 17"/>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6322" name="Line 18"/>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3" name="Line 19"/>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4" name="Line 20"/>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5" name="Line 21"/>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6" name="Line 22"/>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7" name="Line 23"/>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8" name="Line 24"/>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29" name="Line 25"/>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30" name="Line 26"/>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6331" name="Line 27"/>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6332" name="Text Box 28"/>
          <p:cNvSpPr txBox="1">
            <a:spLocks noChangeArrowheads="1"/>
          </p:cNvSpPr>
          <p:nvPr/>
        </p:nvSpPr>
        <p:spPr bwMode="auto">
          <a:xfrm>
            <a:off x="6592888" y="4138613"/>
            <a:ext cx="23436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sp>
        <p:nvSpPr>
          <p:cNvPr id="226333" name="Line 29"/>
          <p:cNvSpPr>
            <a:spLocks noChangeShapeType="1"/>
          </p:cNvSpPr>
          <p:nvPr/>
        </p:nvSpPr>
        <p:spPr bwMode="auto">
          <a:xfrm flipH="1">
            <a:off x="4383088" y="4291013"/>
            <a:ext cx="2209800"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927388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Slide Number Placeholder 5"/>
          <p:cNvSpPr>
            <a:spLocks noGrp="1"/>
          </p:cNvSpPr>
          <p:nvPr>
            <p:ph type="sldNum" sz="quarter" idx="11"/>
          </p:nvPr>
        </p:nvSpPr>
        <p:spPr/>
        <p:txBody>
          <a:bodyPr/>
          <a:lstStyle/>
          <a:p>
            <a:fld id="{2840D1BD-2C9D-4959-9650-23242EAC2154}" type="slidenum">
              <a:rPr lang="en-US"/>
              <a:pPr/>
              <a:t>4</a:t>
            </a:fld>
            <a:endParaRPr lang="en-US"/>
          </a:p>
        </p:txBody>
      </p:sp>
      <p:sp>
        <p:nvSpPr>
          <p:cNvPr id="227330" name="Rectangle 2"/>
          <p:cNvSpPr>
            <a:spLocks noGrp="1" noChangeArrowheads="1"/>
          </p:cNvSpPr>
          <p:nvPr>
            <p:ph type="title"/>
          </p:nvPr>
        </p:nvSpPr>
        <p:spPr/>
        <p:txBody>
          <a:bodyPr/>
          <a:lstStyle/>
          <a:p>
            <a:r>
              <a:rPr lang="en-US"/>
              <a:t>Example</a:t>
            </a:r>
          </a:p>
        </p:txBody>
      </p:sp>
      <p:grpSp>
        <p:nvGrpSpPr>
          <p:cNvPr id="227331" name="Group 3"/>
          <p:cNvGrpSpPr>
            <a:grpSpLocks/>
          </p:cNvGrpSpPr>
          <p:nvPr/>
        </p:nvGrpSpPr>
        <p:grpSpPr bwMode="auto">
          <a:xfrm>
            <a:off x="1828800" y="1219201"/>
            <a:ext cx="3200400" cy="719138"/>
            <a:chOff x="192" y="768"/>
            <a:chExt cx="2016" cy="453"/>
          </a:xfrm>
        </p:grpSpPr>
        <p:grpSp>
          <p:nvGrpSpPr>
            <p:cNvPr id="227332" name="Group 4"/>
            <p:cNvGrpSpPr>
              <a:grpSpLocks/>
            </p:cNvGrpSpPr>
            <p:nvPr/>
          </p:nvGrpSpPr>
          <p:grpSpPr bwMode="auto">
            <a:xfrm>
              <a:off x="221" y="768"/>
              <a:ext cx="1987" cy="267"/>
              <a:chOff x="221" y="912"/>
              <a:chExt cx="1987" cy="267"/>
            </a:xfrm>
          </p:grpSpPr>
          <p:sp>
            <p:nvSpPr>
              <p:cNvPr id="227333" name="Rectangle 5"/>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334" name="Rectangle 6"/>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335" name="Rectangle 7"/>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336" name="Rectangle 8"/>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337" name="Rectangle 9"/>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338" name="Rectangle 10"/>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339" name="Rectangle 11"/>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340" name="Line 12"/>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1" name="Line 13"/>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2" name="Line 14"/>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3" name="Line 15"/>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4" name="Line 16"/>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5" name="Line 17"/>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6" name="Line 18"/>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7" name="Line 19"/>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8" name="Line 20"/>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49" name="Line 21"/>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350" name="Text Box 22"/>
            <p:cNvSpPr txBox="1">
              <a:spLocks noChangeArrowheads="1"/>
            </p:cNvSpPr>
            <p:nvPr/>
          </p:nvSpPr>
          <p:spPr bwMode="auto">
            <a:xfrm>
              <a:off x="192" y="1008"/>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351" name="Text Box 23"/>
            <p:cNvSpPr txBox="1">
              <a:spLocks noChangeArrowheads="1"/>
            </p:cNvSpPr>
            <p:nvPr/>
          </p:nvSpPr>
          <p:spPr bwMode="auto">
            <a:xfrm>
              <a:off x="2016" y="1008"/>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sp>
          <p:nvSpPr>
            <p:cNvPr id="227352" name="Line 24"/>
            <p:cNvSpPr>
              <a:spLocks noChangeShapeType="1"/>
            </p:cNvSpPr>
            <p:nvPr/>
          </p:nvSpPr>
          <p:spPr bwMode="auto">
            <a:xfrm flipH="1">
              <a:off x="624" y="1104"/>
              <a:ext cx="1392"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7353" name="Group 25"/>
          <p:cNvGrpSpPr>
            <a:grpSpLocks/>
          </p:cNvGrpSpPr>
          <p:nvPr/>
        </p:nvGrpSpPr>
        <p:grpSpPr bwMode="auto">
          <a:xfrm>
            <a:off x="1828801" y="2025651"/>
            <a:ext cx="3230563" cy="719138"/>
            <a:chOff x="192" y="1344"/>
            <a:chExt cx="2035" cy="453"/>
          </a:xfrm>
        </p:grpSpPr>
        <p:grpSp>
          <p:nvGrpSpPr>
            <p:cNvPr id="227354" name="Group 26"/>
            <p:cNvGrpSpPr>
              <a:grpSpLocks/>
            </p:cNvGrpSpPr>
            <p:nvPr/>
          </p:nvGrpSpPr>
          <p:grpSpPr bwMode="auto">
            <a:xfrm>
              <a:off x="240" y="1344"/>
              <a:ext cx="1987" cy="267"/>
              <a:chOff x="221" y="912"/>
              <a:chExt cx="1987" cy="267"/>
            </a:xfrm>
          </p:grpSpPr>
          <p:sp>
            <p:nvSpPr>
              <p:cNvPr id="227355" name="Rectangle 27"/>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356" name="Rectangle 28"/>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357" name="Rectangle 29"/>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358" name="Rectangle 30"/>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359" name="Rectangle 31"/>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360" name="Rectangle 32"/>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361" name="Rectangle 33"/>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362" name="Line 34"/>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3" name="Line 35"/>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4" name="Line 36"/>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5" name="Line 37"/>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6" name="Line 38"/>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7" name="Line 39"/>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8" name="Line 40"/>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69" name="Line 41"/>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70" name="Line 42"/>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71" name="Line 43"/>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372" name="Text Box 44"/>
            <p:cNvSpPr txBox="1">
              <a:spLocks noChangeArrowheads="1"/>
            </p:cNvSpPr>
            <p:nvPr/>
          </p:nvSpPr>
          <p:spPr bwMode="auto">
            <a:xfrm>
              <a:off x="192" y="1584"/>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373" name="Text Box 45"/>
            <p:cNvSpPr txBox="1">
              <a:spLocks noChangeArrowheads="1"/>
            </p:cNvSpPr>
            <p:nvPr/>
          </p:nvSpPr>
          <p:spPr bwMode="auto">
            <a:xfrm>
              <a:off x="1728" y="1584"/>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sp>
          <p:nvSpPr>
            <p:cNvPr id="227374" name="Line 46"/>
            <p:cNvSpPr>
              <a:spLocks noChangeShapeType="1"/>
            </p:cNvSpPr>
            <p:nvPr/>
          </p:nvSpPr>
          <p:spPr bwMode="auto">
            <a:xfrm flipH="1">
              <a:off x="624" y="1680"/>
              <a:ext cx="1056"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7375" name="Group 47"/>
          <p:cNvGrpSpPr>
            <a:grpSpLocks/>
          </p:cNvGrpSpPr>
          <p:nvPr/>
        </p:nvGrpSpPr>
        <p:grpSpPr bwMode="auto">
          <a:xfrm>
            <a:off x="1828801" y="2832102"/>
            <a:ext cx="3230563" cy="750888"/>
            <a:chOff x="192" y="1900"/>
            <a:chExt cx="2035" cy="473"/>
          </a:xfrm>
        </p:grpSpPr>
        <p:grpSp>
          <p:nvGrpSpPr>
            <p:cNvPr id="227376" name="Group 48"/>
            <p:cNvGrpSpPr>
              <a:grpSpLocks/>
            </p:cNvGrpSpPr>
            <p:nvPr/>
          </p:nvGrpSpPr>
          <p:grpSpPr bwMode="auto">
            <a:xfrm>
              <a:off x="240" y="1900"/>
              <a:ext cx="1987" cy="267"/>
              <a:chOff x="221" y="912"/>
              <a:chExt cx="1987" cy="267"/>
            </a:xfrm>
          </p:grpSpPr>
          <p:sp>
            <p:nvSpPr>
              <p:cNvPr id="227377" name="Rectangle 49"/>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378" name="Rectangle 50"/>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379" name="Rectangle 51"/>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380" name="Rectangle 52"/>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381" name="Rectangle 53"/>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382" name="Rectangle 54"/>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383" name="Rectangle 55"/>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384" name="Line 56"/>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85" name="Line 57"/>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86" name="Line 58"/>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87" name="Line 59"/>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88" name="Line 60"/>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89" name="Line 61"/>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90" name="Line 62"/>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91" name="Line 63"/>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92" name="Line 64"/>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393" name="Line 65"/>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394" name="Text Box 66"/>
            <p:cNvSpPr txBox="1">
              <a:spLocks noChangeArrowheads="1"/>
            </p:cNvSpPr>
            <p:nvPr/>
          </p:nvSpPr>
          <p:spPr bwMode="auto">
            <a:xfrm>
              <a:off x="192" y="2160"/>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395" name="Text Box 67"/>
            <p:cNvSpPr txBox="1">
              <a:spLocks noChangeArrowheads="1"/>
            </p:cNvSpPr>
            <p:nvPr/>
          </p:nvSpPr>
          <p:spPr bwMode="auto">
            <a:xfrm>
              <a:off x="1440" y="2160"/>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sp>
          <p:nvSpPr>
            <p:cNvPr id="227396" name="Line 68"/>
            <p:cNvSpPr>
              <a:spLocks noChangeShapeType="1"/>
            </p:cNvSpPr>
            <p:nvPr/>
          </p:nvSpPr>
          <p:spPr bwMode="auto">
            <a:xfrm flipH="1">
              <a:off x="624" y="2256"/>
              <a:ext cx="806"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7397" name="Group 69"/>
          <p:cNvGrpSpPr>
            <a:grpSpLocks/>
          </p:cNvGrpSpPr>
          <p:nvPr/>
        </p:nvGrpSpPr>
        <p:grpSpPr bwMode="auto">
          <a:xfrm>
            <a:off x="1828801" y="3657603"/>
            <a:ext cx="3230563" cy="719138"/>
            <a:chOff x="192" y="2304"/>
            <a:chExt cx="2035" cy="453"/>
          </a:xfrm>
        </p:grpSpPr>
        <p:grpSp>
          <p:nvGrpSpPr>
            <p:cNvPr id="227398" name="Group 70"/>
            <p:cNvGrpSpPr>
              <a:grpSpLocks/>
            </p:cNvGrpSpPr>
            <p:nvPr/>
          </p:nvGrpSpPr>
          <p:grpSpPr bwMode="auto">
            <a:xfrm>
              <a:off x="240" y="2304"/>
              <a:ext cx="1987" cy="267"/>
              <a:chOff x="221" y="912"/>
              <a:chExt cx="1987" cy="267"/>
            </a:xfrm>
          </p:grpSpPr>
          <p:sp>
            <p:nvSpPr>
              <p:cNvPr id="227399" name="Rectangle 71"/>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400" name="Rectangle 72"/>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401" name="Rectangle 73"/>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402" name="Rectangle 74"/>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403" name="Rectangle 75"/>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404" name="Rectangle 76"/>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405" name="Rectangle 77"/>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406" name="Line 78"/>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07" name="Line 79"/>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08" name="Line 80"/>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09" name="Line 81"/>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10" name="Line 82"/>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11" name="Line 83"/>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12" name="Line 84"/>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13" name="Line 85"/>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14" name="Line 86"/>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15" name="Line 87"/>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416" name="Text Box 88"/>
            <p:cNvSpPr txBox="1">
              <a:spLocks noChangeArrowheads="1"/>
            </p:cNvSpPr>
            <p:nvPr/>
          </p:nvSpPr>
          <p:spPr bwMode="auto">
            <a:xfrm>
              <a:off x="192" y="2544"/>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417" name="Text Box 89"/>
            <p:cNvSpPr txBox="1">
              <a:spLocks noChangeArrowheads="1"/>
            </p:cNvSpPr>
            <p:nvPr/>
          </p:nvSpPr>
          <p:spPr bwMode="auto">
            <a:xfrm>
              <a:off x="1152" y="2544"/>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sp>
          <p:nvSpPr>
            <p:cNvPr id="227418" name="Line 90"/>
            <p:cNvSpPr>
              <a:spLocks noChangeShapeType="1"/>
            </p:cNvSpPr>
            <p:nvPr/>
          </p:nvSpPr>
          <p:spPr bwMode="auto">
            <a:xfrm flipH="1">
              <a:off x="624" y="2640"/>
              <a:ext cx="518"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7419" name="Group 91"/>
          <p:cNvGrpSpPr>
            <a:grpSpLocks/>
          </p:cNvGrpSpPr>
          <p:nvPr/>
        </p:nvGrpSpPr>
        <p:grpSpPr bwMode="auto">
          <a:xfrm>
            <a:off x="1828801" y="4495803"/>
            <a:ext cx="3230563" cy="719138"/>
            <a:chOff x="192" y="2832"/>
            <a:chExt cx="2035" cy="453"/>
          </a:xfrm>
        </p:grpSpPr>
        <p:grpSp>
          <p:nvGrpSpPr>
            <p:cNvPr id="227420" name="Group 92"/>
            <p:cNvGrpSpPr>
              <a:grpSpLocks/>
            </p:cNvGrpSpPr>
            <p:nvPr/>
          </p:nvGrpSpPr>
          <p:grpSpPr bwMode="auto">
            <a:xfrm>
              <a:off x="240" y="2832"/>
              <a:ext cx="1987" cy="267"/>
              <a:chOff x="221" y="912"/>
              <a:chExt cx="1987" cy="267"/>
            </a:xfrm>
          </p:grpSpPr>
          <p:sp>
            <p:nvSpPr>
              <p:cNvPr id="227421" name="Rectangle 93"/>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422" name="Rectangle 94"/>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423" name="Rectangle 95"/>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424" name="Rectangle 96"/>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425" name="Rectangle 97"/>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426" name="Rectangle 98"/>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427" name="Rectangle 99"/>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428" name="Line 100"/>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29" name="Line 101"/>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0" name="Line 102"/>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1" name="Line 103"/>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2" name="Line 104"/>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3" name="Line 105"/>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4" name="Line 106"/>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5" name="Line 107"/>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6" name="Line 108"/>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37" name="Line 109"/>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438" name="Text Box 110"/>
            <p:cNvSpPr txBox="1">
              <a:spLocks noChangeArrowheads="1"/>
            </p:cNvSpPr>
            <p:nvPr/>
          </p:nvSpPr>
          <p:spPr bwMode="auto">
            <a:xfrm>
              <a:off x="192" y="3072"/>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439" name="Text Box 111"/>
            <p:cNvSpPr txBox="1">
              <a:spLocks noChangeArrowheads="1"/>
            </p:cNvSpPr>
            <p:nvPr/>
          </p:nvSpPr>
          <p:spPr bwMode="auto">
            <a:xfrm>
              <a:off x="912" y="3072"/>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sp>
          <p:nvSpPr>
            <p:cNvPr id="227440" name="Line 112"/>
            <p:cNvSpPr>
              <a:spLocks noChangeShapeType="1"/>
            </p:cNvSpPr>
            <p:nvPr/>
          </p:nvSpPr>
          <p:spPr bwMode="auto">
            <a:xfrm flipH="1">
              <a:off x="624" y="3168"/>
              <a:ext cx="288"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7441" name="Group 113"/>
          <p:cNvGrpSpPr>
            <a:grpSpLocks/>
          </p:cNvGrpSpPr>
          <p:nvPr/>
        </p:nvGrpSpPr>
        <p:grpSpPr bwMode="auto">
          <a:xfrm>
            <a:off x="1828801" y="5302254"/>
            <a:ext cx="3230563" cy="750888"/>
            <a:chOff x="192" y="3340"/>
            <a:chExt cx="2035" cy="473"/>
          </a:xfrm>
        </p:grpSpPr>
        <p:grpSp>
          <p:nvGrpSpPr>
            <p:cNvPr id="227442" name="Group 114"/>
            <p:cNvGrpSpPr>
              <a:grpSpLocks/>
            </p:cNvGrpSpPr>
            <p:nvPr/>
          </p:nvGrpSpPr>
          <p:grpSpPr bwMode="auto">
            <a:xfrm>
              <a:off x="240" y="3340"/>
              <a:ext cx="1987" cy="267"/>
              <a:chOff x="221" y="912"/>
              <a:chExt cx="1987" cy="267"/>
            </a:xfrm>
          </p:grpSpPr>
          <p:sp>
            <p:nvSpPr>
              <p:cNvPr id="227443" name="Rectangle 115"/>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444" name="Rectangle 116"/>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445" name="Rectangle 117"/>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446" name="Rectangle 118"/>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447" name="Rectangle 119"/>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448" name="Rectangle 120"/>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449" name="Rectangle 121"/>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450" name="Line 122"/>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1" name="Line 123"/>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2" name="Line 124"/>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3" name="Line 125"/>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4" name="Line 126"/>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5" name="Line 127"/>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6" name="Line 128"/>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7" name="Line 129"/>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8" name="Line 130"/>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59" name="Line 131"/>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460" name="Text Box 132"/>
            <p:cNvSpPr txBox="1">
              <a:spLocks noChangeArrowheads="1"/>
            </p:cNvSpPr>
            <p:nvPr/>
          </p:nvSpPr>
          <p:spPr bwMode="auto">
            <a:xfrm>
              <a:off x="192" y="3600"/>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461" name="Text Box 133"/>
            <p:cNvSpPr txBox="1">
              <a:spLocks noChangeArrowheads="1"/>
            </p:cNvSpPr>
            <p:nvPr/>
          </p:nvSpPr>
          <p:spPr bwMode="auto">
            <a:xfrm>
              <a:off x="576" y="3600"/>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462" name="Group 134"/>
          <p:cNvGrpSpPr>
            <a:grpSpLocks/>
          </p:cNvGrpSpPr>
          <p:nvPr/>
        </p:nvGrpSpPr>
        <p:grpSpPr bwMode="auto">
          <a:xfrm>
            <a:off x="1828801" y="6108704"/>
            <a:ext cx="3230563" cy="750888"/>
            <a:chOff x="192" y="3340"/>
            <a:chExt cx="2035" cy="473"/>
          </a:xfrm>
        </p:grpSpPr>
        <p:grpSp>
          <p:nvGrpSpPr>
            <p:cNvPr id="227463" name="Group 135"/>
            <p:cNvGrpSpPr>
              <a:grpSpLocks/>
            </p:cNvGrpSpPr>
            <p:nvPr/>
          </p:nvGrpSpPr>
          <p:grpSpPr bwMode="auto">
            <a:xfrm>
              <a:off x="240" y="3340"/>
              <a:ext cx="1987" cy="267"/>
              <a:chOff x="221" y="912"/>
              <a:chExt cx="1987" cy="267"/>
            </a:xfrm>
          </p:grpSpPr>
          <p:sp>
            <p:nvSpPr>
              <p:cNvPr id="227464" name="Rectangle 136"/>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465" name="Rectangle 137"/>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466" name="Rectangle 138"/>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467" name="Rectangle 139"/>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468" name="Rectangle 140"/>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469" name="Rectangle 141"/>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470" name="Rectangle 142"/>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471" name="Line 143"/>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2" name="Line 144"/>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3" name="Line 145"/>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4" name="Line 146"/>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5" name="Line 147"/>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6" name="Line 148"/>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7" name="Line 149"/>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8" name="Line 150"/>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79" name="Line 151"/>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80" name="Line 152"/>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481" name="Text Box 153"/>
            <p:cNvSpPr txBox="1">
              <a:spLocks noChangeArrowheads="1"/>
            </p:cNvSpPr>
            <p:nvPr/>
          </p:nvSpPr>
          <p:spPr bwMode="auto">
            <a:xfrm>
              <a:off x="192" y="3600"/>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1</a:t>
              </a:r>
            </a:p>
          </p:txBody>
        </p:sp>
        <p:sp>
          <p:nvSpPr>
            <p:cNvPr id="227482" name="Text Box 154"/>
            <p:cNvSpPr txBox="1">
              <a:spLocks noChangeArrowheads="1"/>
            </p:cNvSpPr>
            <p:nvPr/>
          </p:nvSpPr>
          <p:spPr bwMode="auto">
            <a:xfrm>
              <a:off x="576" y="3600"/>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483" name="Group 155"/>
          <p:cNvGrpSpPr>
            <a:grpSpLocks/>
          </p:cNvGrpSpPr>
          <p:nvPr/>
        </p:nvGrpSpPr>
        <p:grpSpPr bwMode="auto">
          <a:xfrm>
            <a:off x="6446838" y="1219201"/>
            <a:ext cx="3154362" cy="750888"/>
            <a:chOff x="3101" y="768"/>
            <a:chExt cx="1987" cy="473"/>
          </a:xfrm>
        </p:grpSpPr>
        <p:grpSp>
          <p:nvGrpSpPr>
            <p:cNvPr id="227484" name="Group 156"/>
            <p:cNvGrpSpPr>
              <a:grpSpLocks/>
            </p:cNvGrpSpPr>
            <p:nvPr/>
          </p:nvGrpSpPr>
          <p:grpSpPr bwMode="auto">
            <a:xfrm>
              <a:off x="3101" y="768"/>
              <a:ext cx="1987" cy="267"/>
              <a:chOff x="221" y="912"/>
              <a:chExt cx="1987" cy="267"/>
            </a:xfrm>
          </p:grpSpPr>
          <p:sp>
            <p:nvSpPr>
              <p:cNvPr id="227485" name="Rectangle 157"/>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486" name="Rectangle 158"/>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487" name="Rectangle 159"/>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488" name="Rectangle 160"/>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489" name="Rectangle 161"/>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490" name="Rectangle 162"/>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491" name="Rectangle 163"/>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492" name="Line 164"/>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3" name="Line 165"/>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4" name="Line 166"/>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5" name="Line 167"/>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6" name="Line 168"/>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7" name="Line 169"/>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8" name="Line 170"/>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499" name="Line 171"/>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00" name="Line 172"/>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01" name="Line 173"/>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502" name="Text Box 174"/>
            <p:cNvSpPr txBox="1">
              <a:spLocks noChangeArrowheads="1"/>
            </p:cNvSpPr>
            <p:nvPr/>
          </p:nvSpPr>
          <p:spPr bwMode="auto">
            <a:xfrm>
              <a:off x="3334" y="1028"/>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2</a:t>
              </a:r>
            </a:p>
          </p:txBody>
        </p:sp>
        <p:sp>
          <p:nvSpPr>
            <p:cNvPr id="227503" name="Text Box 175"/>
            <p:cNvSpPr txBox="1">
              <a:spLocks noChangeArrowheads="1"/>
            </p:cNvSpPr>
            <p:nvPr/>
          </p:nvSpPr>
          <p:spPr bwMode="auto">
            <a:xfrm>
              <a:off x="4896" y="1028"/>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504" name="Group 176"/>
          <p:cNvGrpSpPr>
            <a:grpSpLocks/>
          </p:cNvGrpSpPr>
          <p:nvPr/>
        </p:nvGrpSpPr>
        <p:grpSpPr bwMode="auto">
          <a:xfrm>
            <a:off x="6446838" y="2025651"/>
            <a:ext cx="3154362" cy="750888"/>
            <a:chOff x="3101" y="1400"/>
            <a:chExt cx="1987" cy="473"/>
          </a:xfrm>
        </p:grpSpPr>
        <p:grpSp>
          <p:nvGrpSpPr>
            <p:cNvPr id="227505" name="Group 177"/>
            <p:cNvGrpSpPr>
              <a:grpSpLocks/>
            </p:cNvGrpSpPr>
            <p:nvPr/>
          </p:nvGrpSpPr>
          <p:grpSpPr bwMode="auto">
            <a:xfrm>
              <a:off x="3101" y="1400"/>
              <a:ext cx="1987" cy="267"/>
              <a:chOff x="221" y="912"/>
              <a:chExt cx="1987" cy="267"/>
            </a:xfrm>
          </p:grpSpPr>
          <p:sp>
            <p:nvSpPr>
              <p:cNvPr id="227506" name="Rectangle 178"/>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507" name="Rectangle 179"/>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508" name="Rectangle 180"/>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509" name="Rectangle 181"/>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510" name="Rectangle 182"/>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511" name="Rectangle 183"/>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512" name="Rectangle 184"/>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513" name="Line 185"/>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14" name="Line 186"/>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15" name="Line 187"/>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16" name="Line 188"/>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17" name="Line 189"/>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18" name="Line 190"/>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19" name="Line 191"/>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20" name="Line 192"/>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21" name="Line 193"/>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22" name="Line 194"/>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523" name="Text Box 195"/>
            <p:cNvSpPr txBox="1">
              <a:spLocks noChangeArrowheads="1"/>
            </p:cNvSpPr>
            <p:nvPr/>
          </p:nvSpPr>
          <p:spPr bwMode="auto">
            <a:xfrm>
              <a:off x="3622" y="1660"/>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3</a:t>
              </a:r>
            </a:p>
          </p:txBody>
        </p:sp>
        <p:sp>
          <p:nvSpPr>
            <p:cNvPr id="227524" name="Text Box 196"/>
            <p:cNvSpPr txBox="1">
              <a:spLocks noChangeArrowheads="1"/>
            </p:cNvSpPr>
            <p:nvPr/>
          </p:nvSpPr>
          <p:spPr bwMode="auto">
            <a:xfrm>
              <a:off x="4896" y="1660"/>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525" name="Group 197"/>
          <p:cNvGrpSpPr>
            <a:grpSpLocks/>
          </p:cNvGrpSpPr>
          <p:nvPr/>
        </p:nvGrpSpPr>
        <p:grpSpPr bwMode="auto">
          <a:xfrm>
            <a:off x="6446838" y="2832102"/>
            <a:ext cx="3154362" cy="750888"/>
            <a:chOff x="3101" y="2024"/>
            <a:chExt cx="1987" cy="473"/>
          </a:xfrm>
        </p:grpSpPr>
        <p:grpSp>
          <p:nvGrpSpPr>
            <p:cNvPr id="227526" name="Group 198"/>
            <p:cNvGrpSpPr>
              <a:grpSpLocks/>
            </p:cNvGrpSpPr>
            <p:nvPr/>
          </p:nvGrpSpPr>
          <p:grpSpPr bwMode="auto">
            <a:xfrm>
              <a:off x="3101" y="2024"/>
              <a:ext cx="1987" cy="267"/>
              <a:chOff x="221" y="912"/>
              <a:chExt cx="1987" cy="267"/>
            </a:xfrm>
          </p:grpSpPr>
          <p:sp>
            <p:nvSpPr>
              <p:cNvPr id="227527" name="Rectangle 199"/>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528" name="Rectangle 200"/>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529" name="Rectangle 201"/>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530" name="Rectangle 202"/>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531" name="Rectangle 203"/>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532" name="Rectangle 204"/>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533" name="Rectangle 205"/>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534" name="Line 206"/>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35" name="Line 207"/>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36" name="Line 208"/>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37" name="Line 209"/>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38" name="Line 210"/>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39" name="Line 211"/>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40" name="Line 212"/>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41" name="Line 213"/>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42" name="Line 214"/>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43" name="Line 215"/>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544" name="Text Box 216"/>
            <p:cNvSpPr txBox="1">
              <a:spLocks noChangeArrowheads="1"/>
            </p:cNvSpPr>
            <p:nvPr/>
          </p:nvSpPr>
          <p:spPr bwMode="auto">
            <a:xfrm>
              <a:off x="3910" y="2284"/>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4</a:t>
              </a:r>
            </a:p>
          </p:txBody>
        </p:sp>
        <p:sp>
          <p:nvSpPr>
            <p:cNvPr id="227545" name="Text Box 217"/>
            <p:cNvSpPr txBox="1">
              <a:spLocks noChangeArrowheads="1"/>
            </p:cNvSpPr>
            <p:nvPr/>
          </p:nvSpPr>
          <p:spPr bwMode="auto">
            <a:xfrm>
              <a:off x="4896" y="2284"/>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546" name="Group 218"/>
          <p:cNvGrpSpPr>
            <a:grpSpLocks/>
          </p:cNvGrpSpPr>
          <p:nvPr/>
        </p:nvGrpSpPr>
        <p:grpSpPr bwMode="auto">
          <a:xfrm>
            <a:off x="6446838" y="3657603"/>
            <a:ext cx="3154362" cy="750888"/>
            <a:chOff x="3101" y="2688"/>
            <a:chExt cx="1987" cy="473"/>
          </a:xfrm>
        </p:grpSpPr>
        <p:grpSp>
          <p:nvGrpSpPr>
            <p:cNvPr id="227547" name="Group 219"/>
            <p:cNvGrpSpPr>
              <a:grpSpLocks/>
            </p:cNvGrpSpPr>
            <p:nvPr/>
          </p:nvGrpSpPr>
          <p:grpSpPr bwMode="auto">
            <a:xfrm>
              <a:off x="3101" y="2688"/>
              <a:ext cx="1987" cy="267"/>
              <a:chOff x="221" y="912"/>
              <a:chExt cx="1987" cy="267"/>
            </a:xfrm>
          </p:grpSpPr>
          <p:sp>
            <p:nvSpPr>
              <p:cNvPr id="227548" name="Rectangle 220"/>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549" name="Rectangle 221"/>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550" name="Rectangle 222"/>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551" name="Rectangle 223"/>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552" name="Rectangle 224"/>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553" name="Rectangle 225"/>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554" name="Rectangle 226"/>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555" name="Line 227"/>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56" name="Line 228"/>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57" name="Line 229"/>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58" name="Line 230"/>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59" name="Line 231"/>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60" name="Line 232"/>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61" name="Line 233"/>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62" name="Line 234"/>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63" name="Line 235"/>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64" name="Line 236"/>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565" name="Text Box 237"/>
            <p:cNvSpPr txBox="1">
              <a:spLocks noChangeArrowheads="1"/>
            </p:cNvSpPr>
            <p:nvPr/>
          </p:nvSpPr>
          <p:spPr bwMode="auto">
            <a:xfrm>
              <a:off x="4198" y="2948"/>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5</a:t>
              </a:r>
            </a:p>
          </p:txBody>
        </p:sp>
        <p:sp>
          <p:nvSpPr>
            <p:cNvPr id="227566" name="Text Box 238"/>
            <p:cNvSpPr txBox="1">
              <a:spLocks noChangeArrowheads="1"/>
            </p:cNvSpPr>
            <p:nvPr/>
          </p:nvSpPr>
          <p:spPr bwMode="auto">
            <a:xfrm>
              <a:off x="4896" y="2948"/>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567" name="Group 239"/>
          <p:cNvGrpSpPr>
            <a:grpSpLocks/>
          </p:cNvGrpSpPr>
          <p:nvPr/>
        </p:nvGrpSpPr>
        <p:grpSpPr bwMode="auto">
          <a:xfrm>
            <a:off x="6446838" y="4495804"/>
            <a:ext cx="3154362" cy="750888"/>
            <a:chOff x="3101" y="3312"/>
            <a:chExt cx="1987" cy="473"/>
          </a:xfrm>
        </p:grpSpPr>
        <p:grpSp>
          <p:nvGrpSpPr>
            <p:cNvPr id="227568" name="Group 240"/>
            <p:cNvGrpSpPr>
              <a:grpSpLocks/>
            </p:cNvGrpSpPr>
            <p:nvPr/>
          </p:nvGrpSpPr>
          <p:grpSpPr bwMode="auto">
            <a:xfrm>
              <a:off x="3101" y="3312"/>
              <a:ext cx="1987" cy="267"/>
              <a:chOff x="221" y="912"/>
              <a:chExt cx="1987" cy="267"/>
            </a:xfrm>
          </p:grpSpPr>
          <p:sp>
            <p:nvSpPr>
              <p:cNvPr id="227569" name="Rectangle 241"/>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570" name="Rectangle 242"/>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571" name="Rectangle 243"/>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572" name="Rectangle 244"/>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573" name="Rectangle 245"/>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574" name="Rectangle 246"/>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575" name="Rectangle 247"/>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576" name="Line 248"/>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77" name="Line 249"/>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78" name="Line 250"/>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79" name="Line 251"/>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80" name="Line 252"/>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81" name="Line 253"/>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82" name="Line 254"/>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83" name="Line 255"/>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84" name="Line 256"/>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85" name="Line 257"/>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586" name="Text Box 258"/>
            <p:cNvSpPr txBox="1">
              <a:spLocks noChangeArrowheads="1"/>
            </p:cNvSpPr>
            <p:nvPr/>
          </p:nvSpPr>
          <p:spPr bwMode="auto">
            <a:xfrm>
              <a:off x="4486" y="3572"/>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6</a:t>
              </a:r>
            </a:p>
          </p:txBody>
        </p:sp>
        <p:sp>
          <p:nvSpPr>
            <p:cNvPr id="227587" name="Text Box 259"/>
            <p:cNvSpPr txBox="1">
              <a:spLocks noChangeArrowheads="1"/>
            </p:cNvSpPr>
            <p:nvPr/>
          </p:nvSpPr>
          <p:spPr bwMode="auto">
            <a:xfrm>
              <a:off x="4896" y="3572"/>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grpSp>
        <p:nvGrpSpPr>
          <p:cNvPr id="227588" name="Group 260"/>
          <p:cNvGrpSpPr>
            <a:grpSpLocks/>
          </p:cNvGrpSpPr>
          <p:nvPr/>
        </p:nvGrpSpPr>
        <p:grpSpPr bwMode="auto">
          <a:xfrm>
            <a:off x="6446838" y="5302253"/>
            <a:ext cx="3186112" cy="1023938"/>
            <a:chOff x="3101" y="3340"/>
            <a:chExt cx="2007" cy="645"/>
          </a:xfrm>
        </p:grpSpPr>
        <p:grpSp>
          <p:nvGrpSpPr>
            <p:cNvPr id="227589" name="Group 261"/>
            <p:cNvGrpSpPr>
              <a:grpSpLocks/>
            </p:cNvGrpSpPr>
            <p:nvPr/>
          </p:nvGrpSpPr>
          <p:grpSpPr bwMode="auto">
            <a:xfrm>
              <a:off x="3101" y="3340"/>
              <a:ext cx="1987" cy="267"/>
              <a:chOff x="221" y="912"/>
              <a:chExt cx="1987" cy="267"/>
            </a:xfrm>
          </p:grpSpPr>
          <p:sp>
            <p:nvSpPr>
              <p:cNvPr id="227590" name="Rectangle 262"/>
              <p:cNvSpPr>
                <a:spLocks noChangeArrowheads="1"/>
              </p:cNvSpPr>
              <p:nvPr/>
            </p:nvSpPr>
            <p:spPr bwMode="auto">
              <a:xfrm>
                <a:off x="1924"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9</a:t>
                </a:r>
              </a:p>
            </p:txBody>
          </p:sp>
          <p:sp>
            <p:nvSpPr>
              <p:cNvPr id="227591" name="Rectangle 263"/>
              <p:cNvSpPr>
                <a:spLocks noChangeArrowheads="1"/>
              </p:cNvSpPr>
              <p:nvPr/>
            </p:nvSpPr>
            <p:spPr bwMode="auto">
              <a:xfrm>
                <a:off x="1641"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8</a:t>
                </a:r>
              </a:p>
            </p:txBody>
          </p:sp>
          <p:sp>
            <p:nvSpPr>
              <p:cNvPr id="227592" name="Rectangle 264"/>
              <p:cNvSpPr>
                <a:spLocks noChangeArrowheads="1"/>
              </p:cNvSpPr>
              <p:nvPr/>
            </p:nvSpPr>
            <p:spPr bwMode="auto">
              <a:xfrm>
                <a:off x="1357"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6</a:t>
                </a:r>
              </a:p>
            </p:txBody>
          </p:sp>
          <p:sp>
            <p:nvSpPr>
              <p:cNvPr id="227593" name="Rectangle 265"/>
              <p:cNvSpPr>
                <a:spLocks noChangeArrowheads="1"/>
              </p:cNvSpPr>
              <p:nvPr/>
            </p:nvSpPr>
            <p:spPr bwMode="auto">
              <a:xfrm>
                <a:off x="1072" y="912"/>
                <a:ext cx="285"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4</a:t>
                </a:r>
              </a:p>
            </p:txBody>
          </p:sp>
          <p:sp>
            <p:nvSpPr>
              <p:cNvPr id="227594" name="Rectangle 266"/>
              <p:cNvSpPr>
                <a:spLocks noChangeArrowheads="1"/>
              </p:cNvSpPr>
              <p:nvPr/>
            </p:nvSpPr>
            <p:spPr bwMode="auto">
              <a:xfrm>
                <a:off x="788"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3</a:t>
                </a:r>
              </a:p>
            </p:txBody>
          </p:sp>
          <p:sp>
            <p:nvSpPr>
              <p:cNvPr id="227595" name="Rectangle 267"/>
              <p:cNvSpPr>
                <a:spLocks noChangeArrowheads="1"/>
              </p:cNvSpPr>
              <p:nvPr/>
            </p:nvSpPr>
            <p:spPr bwMode="auto">
              <a:xfrm>
                <a:off x="505" y="912"/>
                <a:ext cx="283"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2</a:t>
                </a:r>
              </a:p>
            </p:txBody>
          </p:sp>
          <p:sp>
            <p:nvSpPr>
              <p:cNvPr id="227596" name="Rectangle 268"/>
              <p:cNvSpPr>
                <a:spLocks noChangeArrowheads="1"/>
              </p:cNvSpPr>
              <p:nvPr/>
            </p:nvSpPr>
            <p:spPr bwMode="auto">
              <a:xfrm>
                <a:off x="221" y="912"/>
                <a:ext cx="284"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spcBef>
                    <a:spcPct val="20000"/>
                  </a:spcBef>
                  <a:buChar char="•"/>
                  <a:defRPr sz="2400">
                    <a:solidFill>
                      <a:schemeClr val="accent2"/>
                    </a:solidFill>
                    <a:latin typeface="Arial" panose="020B0604020202020204" pitchFamily="34" charset="0"/>
                  </a:defRPr>
                </a:lvl1pPr>
                <a:lvl2pPr>
                  <a:spcBef>
                    <a:spcPct val="20000"/>
                  </a:spcBef>
                  <a:buChar char="–"/>
                  <a:defRPr sz="2000">
                    <a:solidFill>
                      <a:schemeClr val="tx1"/>
                    </a:solidFill>
                    <a:latin typeface="Arial" panose="020B0604020202020204" pitchFamily="34" charset="0"/>
                  </a:defRPr>
                </a:lvl2pPr>
                <a:lvl3pPr>
                  <a:spcBef>
                    <a:spcPct val="20000"/>
                  </a:spcBef>
                  <a:buChar char="•"/>
                  <a:defRPr>
                    <a:solidFill>
                      <a:schemeClr val="accent2"/>
                    </a:solidFill>
                    <a:latin typeface="Arial" panose="020B0604020202020204" pitchFamily="34" charset="0"/>
                  </a:defRPr>
                </a:lvl3pPr>
                <a:lvl4pPr>
                  <a:spcBef>
                    <a:spcPct val="20000"/>
                  </a:spcBef>
                  <a:buChar char="–"/>
                  <a:defRPr sz="1600">
                    <a:solidFill>
                      <a:schemeClr val="tx1"/>
                    </a:solidFill>
                    <a:latin typeface="Arial" panose="020B0604020202020204" pitchFamily="34" charset="0"/>
                  </a:defRPr>
                </a:lvl4pPr>
                <a:lvl5pPr>
                  <a:spcBef>
                    <a:spcPct val="20000"/>
                  </a:spcBef>
                  <a:buChar char="»"/>
                  <a:defRPr sz="1400">
                    <a:solidFill>
                      <a:schemeClr val="tx1"/>
                    </a:solidFill>
                    <a:latin typeface="Arial" panose="020B0604020202020204" pitchFamily="34" charset="0"/>
                  </a:defRPr>
                </a:lvl5pPr>
                <a:lvl6pPr fontAlgn="base">
                  <a:spcBef>
                    <a:spcPct val="20000"/>
                  </a:spcBef>
                  <a:spcAft>
                    <a:spcPct val="0"/>
                  </a:spcAft>
                  <a:buChar char="»"/>
                  <a:defRPr sz="1400">
                    <a:solidFill>
                      <a:schemeClr val="tx1"/>
                    </a:solidFill>
                    <a:latin typeface="Arial" panose="020B0604020202020204" pitchFamily="34" charset="0"/>
                  </a:defRPr>
                </a:lvl6pPr>
                <a:lvl7pPr fontAlgn="base">
                  <a:spcBef>
                    <a:spcPct val="20000"/>
                  </a:spcBef>
                  <a:spcAft>
                    <a:spcPct val="0"/>
                  </a:spcAft>
                  <a:buChar char="»"/>
                  <a:defRPr sz="1400">
                    <a:solidFill>
                      <a:schemeClr val="tx1"/>
                    </a:solidFill>
                    <a:latin typeface="Arial" panose="020B0604020202020204" pitchFamily="34" charset="0"/>
                  </a:defRPr>
                </a:lvl7pPr>
                <a:lvl8pPr fontAlgn="base">
                  <a:spcBef>
                    <a:spcPct val="20000"/>
                  </a:spcBef>
                  <a:spcAft>
                    <a:spcPct val="0"/>
                  </a:spcAft>
                  <a:buChar char="»"/>
                  <a:defRPr sz="1400">
                    <a:solidFill>
                      <a:schemeClr val="tx1"/>
                    </a:solidFill>
                    <a:latin typeface="Arial" panose="020B0604020202020204" pitchFamily="34" charset="0"/>
                  </a:defRPr>
                </a:lvl8pPr>
                <a:lvl9pPr fontAlgn="base">
                  <a:spcBef>
                    <a:spcPct val="20000"/>
                  </a:spcBef>
                  <a:spcAft>
                    <a:spcPct val="0"/>
                  </a:spcAft>
                  <a:buChar char="»"/>
                  <a:defRPr sz="1400">
                    <a:solidFill>
                      <a:schemeClr val="tx1"/>
                    </a:solidFill>
                    <a:latin typeface="Arial" panose="020B0604020202020204" pitchFamily="34" charset="0"/>
                  </a:defRPr>
                </a:lvl9pPr>
              </a:lstStyle>
              <a:p>
                <a:pPr>
                  <a:buFontTx/>
                  <a:buNone/>
                </a:pPr>
                <a:r>
                  <a:rPr lang="en-US" sz="1800"/>
                  <a:t>1</a:t>
                </a:r>
              </a:p>
            </p:txBody>
          </p:sp>
          <p:sp>
            <p:nvSpPr>
              <p:cNvPr id="227597" name="Line 269"/>
              <p:cNvSpPr>
                <a:spLocks noChangeShapeType="1"/>
              </p:cNvSpPr>
              <p:nvPr/>
            </p:nvSpPr>
            <p:spPr bwMode="auto">
              <a:xfrm>
                <a:off x="221" y="912"/>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98" name="Line 270"/>
              <p:cNvSpPr>
                <a:spLocks noChangeShapeType="1"/>
              </p:cNvSpPr>
              <p:nvPr/>
            </p:nvSpPr>
            <p:spPr bwMode="auto">
              <a:xfrm>
                <a:off x="221" y="1179"/>
                <a:ext cx="1987"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599" name="Line 271"/>
              <p:cNvSpPr>
                <a:spLocks noChangeShapeType="1"/>
              </p:cNvSpPr>
              <p:nvPr/>
            </p:nvSpPr>
            <p:spPr bwMode="auto">
              <a:xfrm>
                <a:off x="221"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0" name="Line 272"/>
              <p:cNvSpPr>
                <a:spLocks noChangeShapeType="1"/>
              </p:cNvSpPr>
              <p:nvPr/>
            </p:nvSpPr>
            <p:spPr bwMode="auto">
              <a:xfrm>
                <a:off x="505"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1" name="Line 273"/>
              <p:cNvSpPr>
                <a:spLocks noChangeShapeType="1"/>
              </p:cNvSpPr>
              <p:nvPr/>
            </p:nvSpPr>
            <p:spPr bwMode="auto">
              <a:xfrm>
                <a:off x="788"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2" name="Line 274"/>
              <p:cNvSpPr>
                <a:spLocks noChangeShapeType="1"/>
              </p:cNvSpPr>
              <p:nvPr/>
            </p:nvSpPr>
            <p:spPr bwMode="auto">
              <a:xfrm>
                <a:off x="1072"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3" name="Line 275"/>
              <p:cNvSpPr>
                <a:spLocks noChangeShapeType="1"/>
              </p:cNvSpPr>
              <p:nvPr/>
            </p:nvSpPr>
            <p:spPr bwMode="auto">
              <a:xfrm>
                <a:off x="1357"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4" name="Line 276"/>
              <p:cNvSpPr>
                <a:spLocks noChangeShapeType="1"/>
              </p:cNvSpPr>
              <p:nvPr/>
            </p:nvSpPr>
            <p:spPr bwMode="auto">
              <a:xfrm>
                <a:off x="1641"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5" name="Line 277"/>
              <p:cNvSpPr>
                <a:spLocks noChangeShapeType="1"/>
              </p:cNvSpPr>
              <p:nvPr/>
            </p:nvSpPr>
            <p:spPr bwMode="auto">
              <a:xfrm>
                <a:off x="1924" y="912"/>
                <a:ext cx="0" cy="26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sp>
            <p:nvSpPr>
              <p:cNvPr id="227606" name="Line 278"/>
              <p:cNvSpPr>
                <a:spLocks noChangeShapeType="1"/>
              </p:cNvSpPr>
              <p:nvPr/>
            </p:nvSpPr>
            <p:spPr bwMode="auto">
              <a:xfrm>
                <a:off x="2208" y="912"/>
                <a:ext cx="0" cy="267"/>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p>
                <a:endParaRPr lang="en-US"/>
              </a:p>
            </p:txBody>
          </p:sp>
        </p:grpSp>
        <p:sp>
          <p:nvSpPr>
            <p:cNvPr id="227607" name="Text Box 279"/>
            <p:cNvSpPr txBox="1">
              <a:spLocks noChangeArrowheads="1"/>
            </p:cNvSpPr>
            <p:nvPr/>
          </p:nvSpPr>
          <p:spPr bwMode="auto">
            <a:xfrm>
              <a:off x="4774" y="3600"/>
              <a:ext cx="33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i = 7</a:t>
              </a:r>
            </a:p>
          </p:txBody>
        </p:sp>
        <p:sp>
          <p:nvSpPr>
            <p:cNvPr id="227608" name="Text Box 280"/>
            <p:cNvSpPr txBox="1">
              <a:spLocks noChangeArrowheads="1"/>
            </p:cNvSpPr>
            <p:nvPr/>
          </p:nvSpPr>
          <p:spPr bwMode="auto">
            <a:xfrm>
              <a:off x="4848" y="3772"/>
              <a:ext cx="1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a:t>j</a:t>
              </a:r>
            </a:p>
          </p:txBody>
        </p:sp>
      </p:grpSp>
    </p:spTree>
    <p:extLst>
      <p:ext uri="{BB962C8B-B14F-4D97-AF65-F5344CB8AC3E}">
        <p14:creationId xmlns:p14="http://schemas.microsoft.com/office/powerpoint/2010/main" val="24534838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735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73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2739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741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2744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2746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2748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2750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227525"/>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22754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27567"/>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2275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359" y="0"/>
            <a:ext cx="10515600" cy="1325563"/>
          </a:xfrm>
        </p:spPr>
        <p:txBody>
          <a:bodyPr/>
          <a:lstStyle/>
          <a:p>
            <a:r>
              <a:rPr lang="en-US" b="1" u="sng" dirty="0"/>
              <a:t>Bubble Sort (Algorithm)</a:t>
            </a:r>
          </a:p>
        </p:txBody>
      </p:sp>
      <p:sp>
        <p:nvSpPr>
          <p:cNvPr id="5" name="Rectangle 4"/>
          <p:cNvSpPr/>
          <p:nvPr/>
        </p:nvSpPr>
        <p:spPr>
          <a:xfrm>
            <a:off x="757495" y="1329759"/>
            <a:ext cx="9983328" cy="4832092"/>
          </a:xfrm>
          <a:prstGeom prst="rect">
            <a:avLst/>
          </a:prstGeom>
        </p:spPr>
        <p:txBody>
          <a:bodyPr wrap="square">
            <a:spAutoFit/>
          </a:bodyPr>
          <a:lstStyle/>
          <a:p>
            <a:pPr lvl="0" eaLnBrk="0" fontAlgn="base" hangingPunct="0">
              <a:spcBef>
                <a:spcPct val="0"/>
              </a:spcBef>
              <a:spcAft>
                <a:spcPct val="0"/>
              </a:spcAft>
            </a:pPr>
            <a:r>
              <a:rPr kumimoji="0" lang="en-US" sz="2800" b="0" i="0" u="none" strike="noStrike" cap="none" normalizeH="0" baseline="0" dirty="0">
                <a:ln>
                  <a:noFill/>
                </a:ln>
                <a:effectLst/>
                <a:latin typeface="Menlo"/>
              </a:rPr>
              <a:t> </a:t>
            </a:r>
            <a:r>
              <a:rPr kumimoji="0" lang="en-US" sz="2800" b="0" i="0" u="none" strike="noStrike" cap="none" normalizeH="0" baseline="0" dirty="0" err="1">
                <a:ln>
                  <a:noFill/>
                </a:ln>
                <a:effectLst/>
                <a:latin typeface="Menlo"/>
              </a:rPr>
              <a:t>int</a:t>
            </a:r>
            <a:r>
              <a:rPr kumimoji="0" lang="en-US" sz="2800" b="0" i="0" u="none" strike="noStrike" cap="none" normalizeH="0" baseline="0" dirty="0">
                <a:ln>
                  <a:noFill/>
                </a:ln>
                <a:effectLst/>
                <a:latin typeface="Menlo"/>
              </a:rPr>
              <a:t> </a:t>
            </a:r>
            <a:r>
              <a:rPr kumimoji="0" lang="en-US" sz="2800" b="0" i="0" u="none" strike="noStrike" cap="none" normalizeH="0" baseline="0" dirty="0" err="1">
                <a:ln>
                  <a:noFill/>
                </a:ln>
                <a:effectLst/>
                <a:latin typeface="Menlo"/>
              </a:rPr>
              <a:t>i</a:t>
            </a:r>
            <a:r>
              <a:rPr kumimoji="0" lang="en-US" sz="2800" b="0" i="0" u="none" strike="noStrike" cap="none" normalizeH="0" baseline="0" dirty="0">
                <a:ln>
                  <a:noFill/>
                </a:ln>
                <a:effectLst/>
                <a:latin typeface="Menlo"/>
              </a:rPr>
              <a:t> = 0, j = 0;</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a:t>
            </a:r>
            <a:r>
              <a:rPr kumimoji="0" lang="en-US" sz="2800" b="1" i="0" u="none" strike="noStrike" cap="none" normalizeH="0" baseline="0" dirty="0">
                <a:ln>
                  <a:noFill/>
                </a:ln>
                <a:effectLst/>
                <a:latin typeface="Menlo"/>
              </a:rPr>
              <a:t>for</a:t>
            </a:r>
            <a:r>
              <a:rPr kumimoji="0" lang="en-US" sz="2800" b="0" i="0" u="none" strike="noStrike" cap="none" normalizeH="0" baseline="0" dirty="0">
                <a:ln>
                  <a:noFill/>
                </a:ln>
                <a:effectLst/>
                <a:latin typeface="Menlo"/>
              </a:rPr>
              <a:t> (</a:t>
            </a:r>
            <a:r>
              <a:rPr kumimoji="0" lang="en-US" sz="2800" b="0" i="0" u="none" strike="noStrike" cap="none" normalizeH="0" baseline="0" dirty="0" err="1">
                <a:ln>
                  <a:noFill/>
                </a:ln>
                <a:effectLst/>
                <a:latin typeface="Menlo"/>
              </a:rPr>
              <a:t>i</a:t>
            </a:r>
            <a:r>
              <a:rPr kumimoji="0" lang="en-US" sz="2800" b="0" i="0" u="none" strike="noStrike" cap="none" normalizeH="0" baseline="0" dirty="0">
                <a:ln>
                  <a:noFill/>
                </a:ln>
                <a:effectLst/>
                <a:latin typeface="Menlo"/>
              </a:rPr>
              <a:t> = 0; </a:t>
            </a:r>
            <a:r>
              <a:rPr kumimoji="0" lang="en-US" sz="2800" b="0" i="0" u="none" strike="noStrike" cap="none" normalizeH="0" baseline="0" dirty="0" err="1">
                <a:ln>
                  <a:noFill/>
                </a:ln>
                <a:effectLst/>
                <a:latin typeface="Menlo"/>
              </a:rPr>
              <a:t>i</a:t>
            </a:r>
            <a:r>
              <a:rPr kumimoji="0" lang="en-US" sz="2800" b="0" i="0" u="none" strike="noStrike" cap="none" normalizeH="0" baseline="0" dirty="0">
                <a:ln>
                  <a:noFill/>
                </a:ln>
                <a:effectLst/>
                <a:latin typeface="Menlo"/>
              </a:rPr>
              <a:t> &lt; n; </a:t>
            </a:r>
            <a:r>
              <a:rPr kumimoji="0" lang="en-US" sz="2800" b="0" i="0" u="none" strike="noStrike" cap="none" normalizeH="0" baseline="0" dirty="0" err="1">
                <a:ln>
                  <a:noFill/>
                </a:ln>
                <a:effectLst/>
                <a:latin typeface="Menlo"/>
              </a:rPr>
              <a:t>i</a:t>
            </a:r>
            <a:r>
              <a:rPr kumimoji="0" lang="en-US" sz="2800" b="0" i="0" u="none" strike="noStrike" cap="none" normalizeH="0" baseline="0" dirty="0">
                <a:ln>
                  <a:noFill/>
                </a:ln>
                <a:effectLst/>
                <a:latin typeface="Menlo"/>
              </a:rPr>
              <a:t>++)   </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       </a:t>
            </a:r>
          </a:p>
          <a:p>
            <a:pPr lvl="0" eaLnBrk="0" fontAlgn="base" hangingPunct="0">
              <a:spcBef>
                <a:spcPct val="0"/>
              </a:spcBef>
              <a:spcAft>
                <a:spcPct val="0"/>
              </a:spcAft>
            </a:pPr>
            <a:r>
              <a:rPr lang="en-US" sz="2800" dirty="0">
                <a:latin typeface="Menlo"/>
              </a:rPr>
              <a:t>         </a:t>
            </a:r>
            <a:r>
              <a:rPr kumimoji="0" lang="en-US" sz="2800" b="1" i="0" u="none" strike="noStrike" cap="none" normalizeH="0" baseline="0" dirty="0">
                <a:ln>
                  <a:noFill/>
                </a:ln>
                <a:effectLst/>
                <a:latin typeface="Menlo"/>
              </a:rPr>
              <a:t>for</a:t>
            </a:r>
            <a:r>
              <a:rPr kumimoji="0" lang="en-US" sz="2800" b="0" i="0" u="none" strike="noStrike" cap="none" normalizeH="0" baseline="0" dirty="0">
                <a:ln>
                  <a:noFill/>
                </a:ln>
                <a:effectLst/>
                <a:latin typeface="Menlo"/>
              </a:rPr>
              <a:t> (j = 0; j &lt; n - </a:t>
            </a:r>
            <a:r>
              <a:rPr kumimoji="0" lang="en-US" sz="2800" b="0" i="0" u="none" strike="noStrike" cap="none" normalizeH="0" baseline="0" dirty="0" err="1">
                <a:ln>
                  <a:noFill/>
                </a:ln>
                <a:effectLst/>
                <a:latin typeface="Menlo"/>
              </a:rPr>
              <a:t>i</a:t>
            </a:r>
            <a:r>
              <a:rPr kumimoji="0" lang="en-US" sz="2800" b="0" i="0" u="none" strike="noStrike" cap="none" normalizeH="0" baseline="0" dirty="0">
                <a:ln>
                  <a:noFill/>
                </a:ln>
                <a:effectLst/>
                <a:latin typeface="Menlo"/>
              </a:rPr>
              <a:t> - 1; j++)  </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   </a:t>
            </a:r>
          </a:p>
          <a:p>
            <a:pPr lvl="0" eaLnBrk="0" fontAlgn="base" hangingPunct="0">
              <a:spcBef>
                <a:spcPct val="0"/>
              </a:spcBef>
              <a:spcAft>
                <a:spcPct val="0"/>
              </a:spcAft>
            </a:pPr>
            <a:r>
              <a:rPr lang="en-US" sz="2800" dirty="0">
                <a:latin typeface="Menlo"/>
              </a:rPr>
              <a:t>                </a:t>
            </a:r>
            <a:r>
              <a:rPr kumimoji="0" lang="en-US" sz="2800" b="1" i="0" u="none" strike="noStrike" cap="none" normalizeH="0" baseline="0" dirty="0">
                <a:ln>
                  <a:noFill/>
                </a:ln>
                <a:effectLst/>
                <a:latin typeface="Menlo"/>
              </a:rPr>
              <a:t>if</a:t>
            </a:r>
            <a:r>
              <a:rPr kumimoji="0" lang="en-US" sz="2800" b="0" i="0" u="none" strike="noStrike" cap="none" normalizeH="0" baseline="0" dirty="0">
                <a:ln>
                  <a:noFill/>
                </a:ln>
                <a:effectLst/>
                <a:latin typeface="Menlo"/>
              </a:rPr>
              <a:t> (a[j] &gt; a[j + 1])   </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a:t>
            </a:r>
          </a:p>
          <a:p>
            <a:pPr lvl="0" eaLnBrk="0" fontAlgn="base" hangingPunct="0">
              <a:spcBef>
                <a:spcPct val="0"/>
              </a:spcBef>
              <a:spcAft>
                <a:spcPct val="0"/>
              </a:spcAft>
            </a:pPr>
            <a:r>
              <a:rPr lang="en-US" sz="2800" dirty="0">
                <a:latin typeface="Menlo"/>
              </a:rPr>
              <a:t>                       Swap (</a:t>
            </a:r>
            <a:r>
              <a:rPr kumimoji="0" lang="en-US" sz="2800" b="0" i="0" u="none" strike="noStrike" cap="none" normalizeH="0" baseline="0" dirty="0">
                <a:ln>
                  <a:noFill/>
                </a:ln>
                <a:effectLst/>
                <a:latin typeface="Menlo"/>
              </a:rPr>
              <a:t>a[j],</a:t>
            </a:r>
            <a:r>
              <a:rPr kumimoji="0" lang="en-US" sz="2800" b="0" i="0" u="none" strike="noStrike" cap="none" normalizeH="0" dirty="0">
                <a:ln>
                  <a:noFill/>
                </a:ln>
                <a:effectLst/>
                <a:latin typeface="Menlo"/>
              </a:rPr>
              <a:t> </a:t>
            </a:r>
            <a:r>
              <a:rPr kumimoji="0" lang="en-US" sz="2800" b="0" i="0" u="none" strike="noStrike" cap="none" normalizeH="0" baseline="0" dirty="0">
                <a:ln>
                  <a:noFill/>
                </a:ln>
                <a:effectLst/>
                <a:latin typeface="Menlo"/>
              </a:rPr>
              <a:t>a[j + 1])</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a:t>
            </a:r>
            <a:r>
              <a:rPr kumimoji="0" lang="en-US" sz="2800" b="0" i="0" u="none" strike="noStrike" cap="none" normalizeH="0" dirty="0">
                <a:ln>
                  <a:noFill/>
                </a:ln>
                <a:effectLst/>
                <a:latin typeface="Menlo"/>
              </a:rPr>
              <a:t> </a:t>
            </a:r>
            <a:r>
              <a:rPr kumimoji="0" lang="en-US" sz="2800" b="0" i="0" u="none" strike="noStrike" cap="none" normalizeH="0" baseline="0" dirty="0">
                <a:ln>
                  <a:noFill/>
                </a:ln>
                <a:effectLst/>
                <a:latin typeface="Menlo"/>
              </a:rPr>
              <a:t>    }</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a:t>
            </a:r>
            <a:br>
              <a:rPr kumimoji="0" lang="en-US" sz="2800" b="0" i="0" u="none" strike="noStrike" cap="none" normalizeH="0" baseline="0" dirty="0">
                <a:ln>
                  <a:noFill/>
                </a:ln>
                <a:effectLst/>
                <a:latin typeface="Menlo"/>
              </a:rPr>
            </a:br>
            <a:r>
              <a:rPr kumimoji="0" lang="en-US" sz="2800" b="0" i="0" u="none" strike="noStrike" cap="none" normalizeH="0" baseline="0" dirty="0">
                <a:ln>
                  <a:noFill/>
                </a:ln>
                <a:effectLst/>
                <a:latin typeface="Menlo"/>
              </a:rPr>
              <a:t>       }</a:t>
            </a:r>
            <a:r>
              <a:rPr kumimoji="0" lang="en-US" sz="2800" b="0" i="0" u="none" strike="noStrike" cap="none" normalizeH="0" baseline="0" dirty="0">
                <a:ln>
                  <a:noFill/>
                </a:ln>
                <a:effectLst/>
              </a:rPr>
              <a:t> </a:t>
            </a:r>
            <a:endParaRPr kumimoji="0" lang="en-US" sz="28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483001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89358" y="-148281"/>
            <a:ext cx="10515600" cy="1325563"/>
          </a:xfrm>
        </p:spPr>
        <p:txBody>
          <a:bodyPr/>
          <a:lstStyle/>
          <a:p>
            <a:r>
              <a:rPr lang="en-US" b="1" u="sng" dirty="0"/>
              <a:t>Improved Bubble Sort</a:t>
            </a:r>
          </a:p>
        </p:txBody>
      </p:sp>
      <p:sp>
        <p:nvSpPr>
          <p:cNvPr id="4" name="Rectangle 3"/>
          <p:cNvSpPr/>
          <p:nvPr/>
        </p:nvSpPr>
        <p:spPr>
          <a:xfrm>
            <a:off x="481913" y="1015853"/>
            <a:ext cx="9930491" cy="5693866"/>
          </a:xfrm>
          <a:prstGeom prst="rect">
            <a:avLst/>
          </a:prstGeom>
        </p:spPr>
        <p:txBody>
          <a:bodyPr wrap="square">
            <a:spAutoFit/>
          </a:bodyPr>
          <a:lstStyle/>
          <a:p>
            <a:pPr lvl="0" eaLnBrk="0" fontAlgn="base" hangingPunct="0">
              <a:spcBef>
                <a:spcPct val="0"/>
              </a:spcBef>
              <a:spcAft>
                <a:spcPct val="0"/>
              </a:spcAft>
            </a:pPr>
            <a:r>
              <a:rPr kumimoji="0" lang="en-US" sz="2600" i="0" u="none" strike="noStrike" cap="none" normalizeH="0" baseline="0" dirty="0">
                <a:ln>
                  <a:noFill/>
                </a:ln>
                <a:effectLst/>
                <a:latin typeface="Menlo"/>
              </a:rPr>
              <a:t> </a:t>
            </a:r>
            <a:r>
              <a:rPr kumimoji="0" lang="en-US" sz="2600" i="0" u="none" strike="noStrike" cap="none" normalizeH="0" baseline="0" dirty="0" err="1">
                <a:ln>
                  <a:noFill/>
                </a:ln>
                <a:effectLst/>
                <a:latin typeface="Menlo"/>
              </a:rPr>
              <a:t>int</a:t>
            </a:r>
            <a:r>
              <a:rPr kumimoji="0" lang="en-US" sz="2600" i="0" u="none" strike="noStrike" cap="none" normalizeH="0" baseline="0" dirty="0">
                <a:ln>
                  <a:noFill/>
                </a:ln>
                <a:effectLst/>
                <a:latin typeface="Menlo"/>
              </a:rPr>
              <a:t> </a:t>
            </a:r>
            <a:r>
              <a:rPr kumimoji="0" lang="en-US" sz="2600" i="0" u="none" strike="noStrike" cap="none" normalizeH="0" baseline="0" dirty="0" err="1">
                <a:ln>
                  <a:noFill/>
                </a:ln>
                <a:effectLst/>
                <a:latin typeface="Menlo"/>
              </a:rPr>
              <a:t>i</a:t>
            </a:r>
            <a:r>
              <a:rPr kumimoji="0" lang="en-US" sz="2600" i="0" u="none" strike="noStrike" cap="none" normalizeH="0" baseline="0" dirty="0">
                <a:ln>
                  <a:noFill/>
                </a:ln>
                <a:effectLst/>
                <a:latin typeface="Menlo"/>
              </a:rPr>
              <a:t> = 0, j = 0, flag;</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a:t>
            </a:r>
            <a:r>
              <a:rPr kumimoji="0" lang="en-US" sz="2600" b="1" i="0" u="none" strike="noStrike" cap="none" normalizeH="0" baseline="0" dirty="0">
                <a:ln>
                  <a:noFill/>
                </a:ln>
                <a:effectLst/>
                <a:latin typeface="Menlo"/>
              </a:rPr>
              <a:t>for</a:t>
            </a:r>
            <a:r>
              <a:rPr kumimoji="0" lang="en-US" sz="2600" i="0" u="none" strike="noStrike" cap="none" normalizeH="0" baseline="0" dirty="0">
                <a:ln>
                  <a:noFill/>
                </a:ln>
                <a:effectLst/>
                <a:latin typeface="Menlo"/>
              </a:rPr>
              <a:t> (</a:t>
            </a:r>
            <a:r>
              <a:rPr kumimoji="0" lang="en-US" sz="2600" i="0" u="none" strike="noStrike" cap="none" normalizeH="0" baseline="0" dirty="0" err="1">
                <a:ln>
                  <a:noFill/>
                </a:ln>
                <a:effectLst/>
                <a:latin typeface="Menlo"/>
              </a:rPr>
              <a:t>i</a:t>
            </a:r>
            <a:r>
              <a:rPr kumimoji="0" lang="en-US" sz="2600" i="0" u="none" strike="noStrike" cap="none" normalizeH="0" baseline="0" dirty="0">
                <a:ln>
                  <a:noFill/>
                </a:ln>
                <a:effectLst/>
                <a:latin typeface="Menlo"/>
              </a:rPr>
              <a:t> = 0; </a:t>
            </a:r>
            <a:r>
              <a:rPr kumimoji="0" lang="en-US" sz="2600" i="0" u="none" strike="noStrike" cap="none" normalizeH="0" baseline="0" dirty="0" err="1">
                <a:ln>
                  <a:noFill/>
                </a:ln>
                <a:effectLst/>
                <a:latin typeface="Menlo"/>
              </a:rPr>
              <a:t>i</a:t>
            </a:r>
            <a:r>
              <a:rPr kumimoji="0" lang="en-US" sz="2600" i="0" u="none" strike="noStrike" cap="none" normalizeH="0" baseline="0" dirty="0">
                <a:ln>
                  <a:noFill/>
                </a:ln>
                <a:effectLst/>
                <a:latin typeface="Menlo"/>
              </a:rPr>
              <a:t> &lt; n; </a:t>
            </a:r>
            <a:r>
              <a:rPr kumimoji="0" lang="en-US" sz="2600" i="0" u="none" strike="noStrike" cap="none" normalizeH="0" baseline="0" dirty="0" err="1">
                <a:ln>
                  <a:noFill/>
                </a:ln>
                <a:effectLst/>
                <a:latin typeface="Menlo"/>
              </a:rPr>
              <a:t>i</a:t>
            </a:r>
            <a:r>
              <a:rPr kumimoji="0" lang="en-US" sz="2600" i="0" u="none" strike="noStrike" cap="none" normalizeH="0" baseline="0" dirty="0">
                <a:ln>
                  <a:noFill/>
                </a:ln>
                <a:effectLst/>
                <a:latin typeface="Menlo"/>
              </a:rPr>
              <a:t>++)   </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       </a:t>
            </a:r>
          </a:p>
          <a:p>
            <a:pPr lvl="0" eaLnBrk="0" fontAlgn="base" hangingPunct="0">
              <a:spcBef>
                <a:spcPct val="0"/>
              </a:spcBef>
              <a:spcAft>
                <a:spcPct val="0"/>
              </a:spcAft>
            </a:pPr>
            <a:r>
              <a:rPr lang="en-US" sz="2600" dirty="0">
                <a:latin typeface="Menlo"/>
              </a:rPr>
              <a:t>         </a:t>
            </a:r>
            <a:r>
              <a:rPr lang="en-US" sz="2600" b="1" dirty="0">
                <a:solidFill>
                  <a:srgbClr val="FF0000"/>
                </a:solidFill>
                <a:latin typeface="Menlo"/>
              </a:rPr>
              <a:t>flag =0;</a:t>
            </a:r>
            <a:endParaRPr kumimoji="0" lang="en-US" sz="2600" b="1" i="0" u="none" strike="noStrike" cap="none" normalizeH="0" baseline="0" dirty="0">
              <a:ln>
                <a:noFill/>
              </a:ln>
              <a:solidFill>
                <a:srgbClr val="FF0000"/>
              </a:solidFill>
              <a:effectLst/>
              <a:latin typeface="Menlo"/>
            </a:endParaRPr>
          </a:p>
          <a:p>
            <a:pPr lvl="0" eaLnBrk="0" fontAlgn="base" hangingPunct="0">
              <a:spcBef>
                <a:spcPct val="0"/>
              </a:spcBef>
              <a:spcAft>
                <a:spcPct val="0"/>
              </a:spcAft>
            </a:pPr>
            <a:r>
              <a:rPr lang="en-US" sz="2600" dirty="0">
                <a:latin typeface="Menlo"/>
              </a:rPr>
              <a:t>         </a:t>
            </a:r>
            <a:r>
              <a:rPr kumimoji="0" lang="en-US" sz="2600" b="1" i="0" u="none" strike="noStrike" cap="none" normalizeH="0" baseline="0" dirty="0">
                <a:ln>
                  <a:noFill/>
                </a:ln>
                <a:effectLst/>
                <a:latin typeface="Menlo"/>
              </a:rPr>
              <a:t>for</a:t>
            </a:r>
            <a:r>
              <a:rPr kumimoji="0" lang="en-US" sz="2600" i="0" u="none" strike="noStrike" cap="none" normalizeH="0" baseline="0" dirty="0">
                <a:ln>
                  <a:noFill/>
                </a:ln>
                <a:effectLst/>
                <a:latin typeface="Menlo"/>
              </a:rPr>
              <a:t> (j = 0; j &lt; n - </a:t>
            </a:r>
            <a:r>
              <a:rPr kumimoji="0" lang="en-US" sz="2600" i="0" u="none" strike="noStrike" cap="none" normalizeH="0" baseline="0" dirty="0" err="1">
                <a:ln>
                  <a:noFill/>
                </a:ln>
                <a:effectLst/>
                <a:latin typeface="Menlo"/>
              </a:rPr>
              <a:t>i</a:t>
            </a:r>
            <a:r>
              <a:rPr kumimoji="0" lang="en-US" sz="2600" i="0" u="none" strike="noStrike" cap="none" normalizeH="0" baseline="0" dirty="0">
                <a:ln>
                  <a:noFill/>
                </a:ln>
                <a:effectLst/>
                <a:latin typeface="Menlo"/>
              </a:rPr>
              <a:t> - 1; j++)  </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   </a:t>
            </a:r>
          </a:p>
          <a:p>
            <a:pPr lvl="0" eaLnBrk="0" fontAlgn="base" hangingPunct="0">
              <a:spcBef>
                <a:spcPct val="0"/>
              </a:spcBef>
              <a:spcAft>
                <a:spcPct val="0"/>
              </a:spcAft>
            </a:pPr>
            <a:r>
              <a:rPr lang="en-US" sz="2600" dirty="0">
                <a:latin typeface="Menlo"/>
              </a:rPr>
              <a:t>                </a:t>
            </a:r>
            <a:r>
              <a:rPr kumimoji="0" lang="en-US" sz="2600" b="1" i="0" u="none" strike="noStrike" cap="none" normalizeH="0" baseline="0" dirty="0">
                <a:ln>
                  <a:noFill/>
                </a:ln>
                <a:effectLst/>
                <a:latin typeface="Menlo"/>
              </a:rPr>
              <a:t>if</a:t>
            </a:r>
            <a:r>
              <a:rPr kumimoji="0" lang="en-US" sz="2600" i="0" u="none" strike="noStrike" cap="none" normalizeH="0" baseline="0" dirty="0">
                <a:ln>
                  <a:noFill/>
                </a:ln>
                <a:effectLst/>
                <a:latin typeface="Menlo"/>
              </a:rPr>
              <a:t> (a[j] &gt; a[j + 1])   </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a:t>
            </a:r>
          </a:p>
          <a:p>
            <a:pPr lvl="0" eaLnBrk="0" fontAlgn="base" hangingPunct="0">
              <a:spcBef>
                <a:spcPct val="0"/>
              </a:spcBef>
              <a:spcAft>
                <a:spcPct val="0"/>
              </a:spcAft>
            </a:pPr>
            <a:r>
              <a:rPr lang="en-US" sz="2600" dirty="0">
                <a:latin typeface="Menlo"/>
              </a:rPr>
              <a:t>                       Swap (</a:t>
            </a:r>
            <a:r>
              <a:rPr kumimoji="0" lang="en-US" sz="2600" i="0" u="none" strike="noStrike" cap="none" normalizeH="0" baseline="0" dirty="0">
                <a:ln>
                  <a:noFill/>
                </a:ln>
                <a:effectLst/>
                <a:latin typeface="Menlo"/>
              </a:rPr>
              <a:t>a[j],</a:t>
            </a:r>
            <a:r>
              <a:rPr kumimoji="0" lang="en-US" sz="2600" i="0" u="none" strike="noStrike" cap="none" normalizeH="0" dirty="0">
                <a:ln>
                  <a:noFill/>
                </a:ln>
                <a:effectLst/>
                <a:latin typeface="Menlo"/>
              </a:rPr>
              <a:t> </a:t>
            </a:r>
            <a:r>
              <a:rPr kumimoji="0" lang="en-US" sz="2600" i="0" u="none" strike="noStrike" cap="none" normalizeH="0" baseline="0" dirty="0">
                <a:ln>
                  <a:noFill/>
                </a:ln>
                <a:effectLst/>
                <a:latin typeface="Menlo"/>
              </a:rPr>
              <a:t>a[j + 1])</a:t>
            </a:r>
          </a:p>
          <a:p>
            <a:pPr lvl="0" eaLnBrk="0" fontAlgn="base" hangingPunct="0">
              <a:spcBef>
                <a:spcPct val="0"/>
              </a:spcBef>
              <a:spcAft>
                <a:spcPct val="0"/>
              </a:spcAft>
            </a:pPr>
            <a:r>
              <a:rPr lang="en-US" sz="2600" b="1" dirty="0">
                <a:solidFill>
                  <a:srgbClr val="FF0000"/>
                </a:solidFill>
                <a:latin typeface="Menlo"/>
              </a:rPr>
              <a:t>                       flag =1;     </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a:t>
            </a:r>
            <a:r>
              <a:rPr kumimoji="0" lang="en-US" sz="2600" i="0" u="none" strike="noStrike" cap="none" normalizeH="0" dirty="0">
                <a:ln>
                  <a:noFill/>
                </a:ln>
                <a:effectLst/>
                <a:latin typeface="Menlo"/>
              </a:rPr>
              <a:t> </a:t>
            </a:r>
            <a:r>
              <a:rPr kumimoji="0" lang="en-US" sz="2600" i="0" u="none" strike="noStrike" cap="none" normalizeH="0" baseline="0" dirty="0">
                <a:ln>
                  <a:noFill/>
                </a:ln>
                <a:effectLst/>
                <a:latin typeface="Menlo"/>
              </a:rPr>
              <a:t>    }</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a:t>
            </a:r>
          </a:p>
          <a:p>
            <a:pPr lvl="0" eaLnBrk="0" fontAlgn="base" hangingPunct="0">
              <a:spcBef>
                <a:spcPct val="0"/>
              </a:spcBef>
              <a:spcAft>
                <a:spcPct val="0"/>
              </a:spcAft>
            </a:pPr>
            <a:r>
              <a:rPr lang="en-US" sz="2600" b="1" dirty="0">
                <a:solidFill>
                  <a:srgbClr val="FF0000"/>
                </a:solidFill>
                <a:latin typeface="Menlo"/>
              </a:rPr>
              <a:t>             if (flag==0) break;</a:t>
            </a:r>
            <a:br>
              <a:rPr kumimoji="0" lang="en-US" sz="2600" i="0" u="none" strike="noStrike" cap="none" normalizeH="0" baseline="0" dirty="0">
                <a:ln>
                  <a:noFill/>
                </a:ln>
                <a:effectLst/>
                <a:latin typeface="Menlo"/>
              </a:rPr>
            </a:br>
            <a:r>
              <a:rPr kumimoji="0" lang="en-US" sz="2600" i="0" u="none" strike="noStrike" cap="none" normalizeH="0" baseline="0" dirty="0">
                <a:ln>
                  <a:noFill/>
                </a:ln>
                <a:effectLst/>
                <a:latin typeface="Menlo"/>
              </a:rPr>
              <a:t>       }</a:t>
            </a:r>
            <a:r>
              <a:rPr kumimoji="0" lang="en-US" sz="2600" i="0" u="none" strike="noStrike" cap="none" normalizeH="0" baseline="0" dirty="0">
                <a:ln>
                  <a:noFill/>
                </a:ln>
                <a:effectLst/>
              </a:rPr>
              <a:t> </a:t>
            </a:r>
            <a:endParaRPr kumimoji="0" lang="en-US" sz="260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183029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dirty="0"/>
              <a:t>2. Selection Sort</a:t>
            </a:r>
          </a:p>
        </p:txBody>
      </p:sp>
      <p:sp>
        <p:nvSpPr>
          <p:cNvPr id="96259" name="Rectangle 3"/>
          <p:cNvSpPr>
            <a:spLocks noGrp="1" noChangeArrowheads="1"/>
          </p:cNvSpPr>
          <p:nvPr>
            <p:ph type="body" sz="half" idx="1"/>
          </p:nvPr>
        </p:nvSpPr>
        <p:spPr>
          <a:xfrm>
            <a:off x="1981200" y="1719263"/>
            <a:ext cx="8002588" cy="2482850"/>
          </a:xfrm>
        </p:spPr>
        <p:txBody>
          <a:bodyPr/>
          <a:lstStyle/>
          <a:p>
            <a:r>
              <a:rPr lang="en-US" sz="2600"/>
              <a:t>while some elements unsorted:</a:t>
            </a:r>
          </a:p>
          <a:p>
            <a:pPr lvl="1"/>
            <a:r>
              <a:rPr lang="en-US" sz="2200"/>
              <a:t>Find the smallest element in the unsorted section; this requires all of the unsorted items to be compared to find the smallest</a:t>
            </a:r>
          </a:p>
          <a:p>
            <a:pPr lvl="1"/>
            <a:r>
              <a:rPr lang="en-US" sz="2200"/>
              <a:t>Swap the smallest element with the first (left-most) element in the unsorted section</a:t>
            </a:r>
          </a:p>
        </p:txBody>
      </p:sp>
      <p:sp>
        <p:nvSpPr>
          <p:cNvPr id="96260" name="Text Box 4"/>
          <p:cNvSpPr txBox="1">
            <a:spLocks noChangeArrowheads="1"/>
          </p:cNvSpPr>
          <p:nvPr/>
        </p:nvSpPr>
        <p:spPr bwMode="auto">
          <a:xfrm>
            <a:off x="2709864" y="4579939"/>
            <a:ext cx="433387" cy="376237"/>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13</a:t>
            </a:r>
          </a:p>
        </p:txBody>
      </p:sp>
      <p:sp>
        <p:nvSpPr>
          <p:cNvPr id="96261" name="Text Box 5"/>
          <p:cNvSpPr txBox="1">
            <a:spLocks noChangeArrowheads="1"/>
          </p:cNvSpPr>
          <p:nvPr/>
        </p:nvSpPr>
        <p:spPr bwMode="auto">
          <a:xfrm>
            <a:off x="3575050" y="4579939"/>
            <a:ext cx="433388" cy="376237"/>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21</a:t>
            </a:r>
          </a:p>
        </p:txBody>
      </p:sp>
      <p:sp>
        <p:nvSpPr>
          <p:cNvPr id="96262" name="Text Box 6"/>
          <p:cNvSpPr txBox="1">
            <a:spLocks noChangeArrowheads="1"/>
          </p:cNvSpPr>
          <p:nvPr/>
        </p:nvSpPr>
        <p:spPr bwMode="auto">
          <a:xfrm>
            <a:off x="4006850"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45</a:t>
            </a:r>
          </a:p>
        </p:txBody>
      </p:sp>
      <p:sp>
        <p:nvSpPr>
          <p:cNvPr id="96263" name="Text Box 7"/>
          <p:cNvSpPr txBox="1">
            <a:spLocks noChangeArrowheads="1"/>
          </p:cNvSpPr>
          <p:nvPr/>
        </p:nvSpPr>
        <p:spPr bwMode="auto">
          <a:xfrm>
            <a:off x="4438650"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79</a:t>
            </a:r>
          </a:p>
        </p:txBody>
      </p:sp>
      <p:sp>
        <p:nvSpPr>
          <p:cNvPr id="96264" name="Text Box 8"/>
          <p:cNvSpPr txBox="1">
            <a:spLocks noChangeArrowheads="1"/>
          </p:cNvSpPr>
          <p:nvPr/>
        </p:nvSpPr>
        <p:spPr bwMode="auto">
          <a:xfrm>
            <a:off x="4870450"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47</a:t>
            </a:r>
          </a:p>
        </p:txBody>
      </p:sp>
      <p:sp>
        <p:nvSpPr>
          <p:cNvPr id="96265" name="Text Box 9"/>
          <p:cNvSpPr txBox="1">
            <a:spLocks noChangeArrowheads="1"/>
          </p:cNvSpPr>
          <p:nvPr/>
        </p:nvSpPr>
        <p:spPr bwMode="auto">
          <a:xfrm>
            <a:off x="74628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22</a:t>
            </a:r>
          </a:p>
        </p:txBody>
      </p:sp>
      <p:sp>
        <p:nvSpPr>
          <p:cNvPr id="96266" name="Text Box 10"/>
          <p:cNvSpPr txBox="1">
            <a:spLocks noChangeArrowheads="1"/>
          </p:cNvSpPr>
          <p:nvPr/>
        </p:nvSpPr>
        <p:spPr bwMode="auto">
          <a:xfrm>
            <a:off x="5302250"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60</a:t>
            </a:r>
          </a:p>
        </p:txBody>
      </p:sp>
      <p:sp>
        <p:nvSpPr>
          <p:cNvPr id="96267" name="Text Box 11"/>
          <p:cNvSpPr txBox="1">
            <a:spLocks noChangeArrowheads="1"/>
          </p:cNvSpPr>
          <p:nvPr/>
        </p:nvSpPr>
        <p:spPr bwMode="auto">
          <a:xfrm>
            <a:off x="5734050"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74</a:t>
            </a:r>
          </a:p>
        </p:txBody>
      </p:sp>
      <p:sp>
        <p:nvSpPr>
          <p:cNvPr id="96268" name="Text Box 12"/>
          <p:cNvSpPr txBox="1">
            <a:spLocks noChangeArrowheads="1"/>
          </p:cNvSpPr>
          <p:nvPr/>
        </p:nvSpPr>
        <p:spPr bwMode="auto">
          <a:xfrm>
            <a:off x="61674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36</a:t>
            </a:r>
          </a:p>
        </p:txBody>
      </p:sp>
      <p:sp>
        <p:nvSpPr>
          <p:cNvPr id="96269" name="Text Box 13"/>
          <p:cNvSpPr txBox="1">
            <a:spLocks noChangeArrowheads="1"/>
          </p:cNvSpPr>
          <p:nvPr/>
        </p:nvSpPr>
        <p:spPr bwMode="auto">
          <a:xfrm>
            <a:off x="65992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66</a:t>
            </a:r>
          </a:p>
        </p:txBody>
      </p:sp>
      <p:sp>
        <p:nvSpPr>
          <p:cNvPr id="96270" name="Text Box 14"/>
          <p:cNvSpPr txBox="1">
            <a:spLocks noChangeArrowheads="1"/>
          </p:cNvSpPr>
          <p:nvPr/>
        </p:nvSpPr>
        <p:spPr bwMode="auto">
          <a:xfrm>
            <a:off x="70310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94</a:t>
            </a:r>
          </a:p>
        </p:txBody>
      </p:sp>
      <p:sp>
        <p:nvSpPr>
          <p:cNvPr id="96271" name="Text Box 15"/>
          <p:cNvSpPr txBox="1">
            <a:spLocks noChangeArrowheads="1"/>
          </p:cNvSpPr>
          <p:nvPr/>
        </p:nvSpPr>
        <p:spPr bwMode="auto">
          <a:xfrm>
            <a:off x="8759825"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29</a:t>
            </a:r>
          </a:p>
        </p:txBody>
      </p:sp>
      <p:sp>
        <p:nvSpPr>
          <p:cNvPr id="96272" name="Text Box 16"/>
          <p:cNvSpPr txBox="1">
            <a:spLocks noChangeArrowheads="1"/>
          </p:cNvSpPr>
          <p:nvPr/>
        </p:nvSpPr>
        <p:spPr bwMode="auto">
          <a:xfrm>
            <a:off x="78946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57</a:t>
            </a:r>
          </a:p>
        </p:txBody>
      </p:sp>
      <p:sp>
        <p:nvSpPr>
          <p:cNvPr id="96273" name="Text Box 17"/>
          <p:cNvSpPr txBox="1">
            <a:spLocks noChangeArrowheads="1"/>
          </p:cNvSpPr>
          <p:nvPr/>
        </p:nvSpPr>
        <p:spPr bwMode="auto">
          <a:xfrm>
            <a:off x="9191625" y="4579939"/>
            <a:ext cx="433388"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81</a:t>
            </a:r>
          </a:p>
        </p:txBody>
      </p:sp>
      <p:sp>
        <p:nvSpPr>
          <p:cNvPr id="96274" name="Text Box 18"/>
          <p:cNvSpPr txBox="1">
            <a:spLocks noChangeArrowheads="1"/>
          </p:cNvSpPr>
          <p:nvPr/>
        </p:nvSpPr>
        <p:spPr bwMode="auto">
          <a:xfrm>
            <a:off x="83264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38</a:t>
            </a:r>
          </a:p>
        </p:txBody>
      </p:sp>
      <p:sp>
        <p:nvSpPr>
          <p:cNvPr id="96275" name="Text Box 19"/>
          <p:cNvSpPr txBox="1">
            <a:spLocks noChangeArrowheads="1"/>
          </p:cNvSpPr>
          <p:nvPr/>
        </p:nvSpPr>
        <p:spPr bwMode="auto">
          <a:xfrm>
            <a:off x="3143250" y="4579939"/>
            <a:ext cx="433388" cy="376237"/>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16</a:t>
            </a:r>
          </a:p>
        </p:txBody>
      </p:sp>
      <p:sp>
        <p:nvSpPr>
          <p:cNvPr id="96276" name="Text Box 20"/>
          <p:cNvSpPr txBox="1">
            <a:spLocks noChangeArrowheads="1"/>
          </p:cNvSpPr>
          <p:nvPr/>
        </p:nvSpPr>
        <p:spPr bwMode="auto">
          <a:xfrm>
            <a:off x="4006850" y="4579939"/>
            <a:ext cx="433388" cy="376237"/>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22</a:t>
            </a:r>
          </a:p>
        </p:txBody>
      </p:sp>
      <p:sp>
        <p:nvSpPr>
          <p:cNvPr id="96277" name="Text Box 21"/>
          <p:cNvSpPr txBox="1">
            <a:spLocks noChangeArrowheads="1"/>
          </p:cNvSpPr>
          <p:nvPr/>
        </p:nvSpPr>
        <p:spPr bwMode="auto">
          <a:xfrm>
            <a:off x="7462839" y="4579939"/>
            <a:ext cx="433387" cy="376237"/>
          </a:xfrm>
          <a:prstGeom prst="rect">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45</a:t>
            </a:r>
          </a:p>
        </p:txBody>
      </p:sp>
      <p:sp>
        <p:nvSpPr>
          <p:cNvPr id="96278" name="Text Box 22"/>
          <p:cNvSpPr txBox="1">
            <a:spLocks noChangeArrowheads="1"/>
          </p:cNvSpPr>
          <p:nvPr/>
        </p:nvSpPr>
        <p:spPr bwMode="auto">
          <a:xfrm>
            <a:off x="2711451" y="5084763"/>
            <a:ext cx="6913563" cy="379412"/>
          </a:xfrm>
          <a:prstGeom prst="rect">
            <a:avLst/>
          </a:prstGeom>
          <a:solidFill>
            <a:schemeClr val="accent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b="1">
                <a:latin typeface="Courier New" panose="02070309020205020404" pitchFamily="49" charset="0"/>
              </a:rPr>
              <a:t>the fourth iteration of this loop is shown here</a:t>
            </a:r>
          </a:p>
        </p:txBody>
      </p:sp>
      <p:sp>
        <p:nvSpPr>
          <p:cNvPr id="96279" name="Text Box 23"/>
          <p:cNvSpPr txBox="1">
            <a:spLocks noChangeArrowheads="1"/>
          </p:cNvSpPr>
          <p:nvPr/>
        </p:nvSpPr>
        <p:spPr bwMode="auto">
          <a:xfrm>
            <a:off x="4440239" y="4076700"/>
            <a:ext cx="2378075" cy="376238"/>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smallest so far:</a:t>
            </a:r>
          </a:p>
        </p:txBody>
      </p:sp>
      <p:sp>
        <p:nvSpPr>
          <p:cNvPr id="96280" name="Text Box 24"/>
          <p:cNvSpPr txBox="1">
            <a:spLocks noChangeArrowheads="1"/>
          </p:cNvSpPr>
          <p:nvPr/>
        </p:nvSpPr>
        <p:spPr bwMode="auto">
          <a:xfrm>
            <a:off x="6888163" y="4076700"/>
            <a:ext cx="431800" cy="376238"/>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45</a:t>
            </a:r>
          </a:p>
        </p:txBody>
      </p:sp>
      <p:sp>
        <p:nvSpPr>
          <p:cNvPr id="96281" name="Text Box 25"/>
          <p:cNvSpPr txBox="1">
            <a:spLocks noChangeArrowheads="1"/>
          </p:cNvSpPr>
          <p:nvPr/>
        </p:nvSpPr>
        <p:spPr bwMode="auto">
          <a:xfrm>
            <a:off x="6888163" y="4076700"/>
            <a:ext cx="431800" cy="376238"/>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36</a:t>
            </a:r>
          </a:p>
        </p:txBody>
      </p:sp>
      <p:sp>
        <p:nvSpPr>
          <p:cNvPr id="96282" name="Text Box 26"/>
          <p:cNvSpPr txBox="1">
            <a:spLocks noChangeArrowheads="1"/>
          </p:cNvSpPr>
          <p:nvPr/>
        </p:nvSpPr>
        <p:spPr bwMode="auto">
          <a:xfrm>
            <a:off x="6888163" y="4076700"/>
            <a:ext cx="431800" cy="376238"/>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rIns="45720">
            <a:spAutoFit/>
          </a:bodyPr>
          <a:lstStyle/>
          <a:p>
            <a:pPr algn="ctr" eaLnBrk="0" hangingPunct="0">
              <a:spcBef>
                <a:spcPct val="50000"/>
              </a:spcBef>
            </a:pPr>
            <a:r>
              <a:rPr lang="en-US" b="1">
                <a:latin typeface="Courier New" panose="02070309020205020404" pitchFamily="49" charset="0"/>
              </a:rPr>
              <a:t>22</a:t>
            </a:r>
          </a:p>
        </p:txBody>
      </p:sp>
    </p:spTree>
    <p:extLst>
      <p:ext uri="{BB962C8B-B14F-4D97-AF65-F5344CB8AC3E}">
        <p14:creationId xmlns:p14="http://schemas.microsoft.com/office/powerpoint/2010/main" val="30158344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6279"/>
                                        </p:tgtEl>
                                        <p:attrNameLst>
                                          <p:attrName>style.visibility</p:attrName>
                                        </p:attrNameLst>
                                      </p:cBhvr>
                                      <p:to>
                                        <p:strVal val="visible"/>
                                      </p:to>
                                    </p:set>
                                    <p:animEffect transition="in" filter="dissolve">
                                      <p:cBhvr>
                                        <p:cTn id="7" dur="500"/>
                                        <p:tgtEl>
                                          <p:spTgt spid="962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4" presetClass="emph" presetSubtype="0" fill="hold" grpId="0"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96262"/>
                                        </p:tgtEl>
                                        <p:attrNameLst>
                                          <p:attrName>ppt_x</p:attrName>
                                          <p:attrName>ppt_y</p:attrName>
                                        </p:attrNameLst>
                                      </p:cBhvr>
                                    </p:animMotion>
                                    <p:animRot by="1500000">
                                      <p:cBhvr>
                                        <p:cTn id="12" dur="125" fill="hold">
                                          <p:stCondLst>
                                            <p:cond delay="0"/>
                                          </p:stCondLst>
                                        </p:cTn>
                                        <p:tgtEl>
                                          <p:spTgt spid="96262"/>
                                        </p:tgtEl>
                                        <p:attrNameLst>
                                          <p:attrName>r</p:attrName>
                                        </p:attrNameLst>
                                      </p:cBhvr>
                                    </p:animRot>
                                    <p:animRot by="-1500000">
                                      <p:cBhvr>
                                        <p:cTn id="13" dur="125" fill="hold">
                                          <p:stCondLst>
                                            <p:cond delay="125"/>
                                          </p:stCondLst>
                                        </p:cTn>
                                        <p:tgtEl>
                                          <p:spTgt spid="96262"/>
                                        </p:tgtEl>
                                        <p:attrNameLst>
                                          <p:attrName>r</p:attrName>
                                        </p:attrNameLst>
                                      </p:cBhvr>
                                    </p:animRot>
                                    <p:animRot by="-1500000">
                                      <p:cBhvr>
                                        <p:cTn id="14" dur="125" fill="hold">
                                          <p:stCondLst>
                                            <p:cond delay="250"/>
                                          </p:stCondLst>
                                        </p:cTn>
                                        <p:tgtEl>
                                          <p:spTgt spid="96262"/>
                                        </p:tgtEl>
                                        <p:attrNameLst>
                                          <p:attrName>r</p:attrName>
                                        </p:attrNameLst>
                                      </p:cBhvr>
                                    </p:animRot>
                                    <p:animRot by="1500000">
                                      <p:cBhvr>
                                        <p:cTn id="15" dur="125" fill="hold">
                                          <p:stCondLst>
                                            <p:cond delay="375"/>
                                          </p:stCondLst>
                                        </p:cTn>
                                        <p:tgtEl>
                                          <p:spTgt spid="96262"/>
                                        </p:tgtEl>
                                        <p:attrNameLst>
                                          <p:attrName>r</p:attrName>
                                        </p:attrNameLst>
                                      </p:cBhvr>
                                    </p:animRo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96280"/>
                                        </p:tgtEl>
                                        <p:attrNameLst>
                                          <p:attrName>style.visibility</p:attrName>
                                        </p:attrNameLst>
                                      </p:cBhvr>
                                      <p:to>
                                        <p:strVal val="visible"/>
                                      </p:to>
                                    </p:set>
                                    <p:animEffect transition="in" filter="dissolve">
                                      <p:cBhvr>
                                        <p:cTn id="20" dur="500"/>
                                        <p:tgtEl>
                                          <p:spTgt spid="96280"/>
                                        </p:tgtEl>
                                      </p:cBhvr>
                                    </p:animEffect>
                                  </p:childTnLst>
                                </p:cTn>
                              </p:par>
                            </p:childTnLst>
                          </p:cTn>
                        </p:par>
                        <p:par>
                          <p:cTn id="21" fill="hold" nodeType="afterGroup">
                            <p:stCondLst>
                              <p:cond delay="500"/>
                            </p:stCondLst>
                            <p:childTnLst>
                              <p:par>
                                <p:cTn id="22" presetID="34" presetClass="emph" presetSubtype="0" fill="hold" grpId="0" nodeType="afterEffect">
                                  <p:stCondLst>
                                    <p:cond delay="0"/>
                                  </p:stCondLst>
                                  <p:iterate type="lt">
                                    <p:tmPct val="10000"/>
                                  </p:iterate>
                                  <p:childTnLst>
                                    <p:animMotion origin="layout" path="M 0.0 0.0 L 0.0 -0.07213" pathEditMode="relative" ptsTypes="">
                                      <p:cBhvr>
                                        <p:cTn id="23" dur="250" accel="50000" decel="50000" autoRev="1" fill="hold">
                                          <p:stCondLst>
                                            <p:cond delay="0"/>
                                          </p:stCondLst>
                                        </p:cTn>
                                        <p:tgtEl>
                                          <p:spTgt spid="96263"/>
                                        </p:tgtEl>
                                        <p:attrNameLst>
                                          <p:attrName>ppt_x</p:attrName>
                                          <p:attrName>ppt_y</p:attrName>
                                        </p:attrNameLst>
                                      </p:cBhvr>
                                    </p:animMotion>
                                    <p:animRot by="1500000">
                                      <p:cBhvr>
                                        <p:cTn id="24" dur="125" fill="hold">
                                          <p:stCondLst>
                                            <p:cond delay="0"/>
                                          </p:stCondLst>
                                        </p:cTn>
                                        <p:tgtEl>
                                          <p:spTgt spid="96263"/>
                                        </p:tgtEl>
                                        <p:attrNameLst>
                                          <p:attrName>r</p:attrName>
                                        </p:attrNameLst>
                                      </p:cBhvr>
                                    </p:animRot>
                                    <p:animRot by="-1500000">
                                      <p:cBhvr>
                                        <p:cTn id="25" dur="125" fill="hold">
                                          <p:stCondLst>
                                            <p:cond delay="125"/>
                                          </p:stCondLst>
                                        </p:cTn>
                                        <p:tgtEl>
                                          <p:spTgt spid="96263"/>
                                        </p:tgtEl>
                                        <p:attrNameLst>
                                          <p:attrName>r</p:attrName>
                                        </p:attrNameLst>
                                      </p:cBhvr>
                                    </p:animRot>
                                    <p:animRot by="-1500000">
                                      <p:cBhvr>
                                        <p:cTn id="26" dur="125" fill="hold">
                                          <p:stCondLst>
                                            <p:cond delay="250"/>
                                          </p:stCondLst>
                                        </p:cTn>
                                        <p:tgtEl>
                                          <p:spTgt spid="96263"/>
                                        </p:tgtEl>
                                        <p:attrNameLst>
                                          <p:attrName>r</p:attrName>
                                        </p:attrNameLst>
                                      </p:cBhvr>
                                    </p:animRot>
                                    <p:animRot by="1500000">
                                      <p:cBhvr>
                                        <p:cTn id="27" dur="125" fill="hold">
                                          <p:stCondLst>
                                            <p:cond delay="375"/>
                                          </p:stCondLst>
                                        </p:cTn>
                                        <p:tgtEl>
                                          <p:spTgt spid="96263"/>
                                        </p:tgtEl>
                                        <p:attrNameLst>
                                          <p:attrName>r</p:attrName>
                                        </p:attrNameLst>
                                      </p:cBhvr>
                                    </p:animRot>
                                  </p:childTnLst>
                                </p:cTn>
                              </p:par>
                            </p:childTnLst>
                          </p:cTn>
                        </p:par>
                        <p:par>
                          <p:cTn id="28" fill="hold" nodeType="afterGroup">
                            <p:stCondLst>
                              <p:cond delay="1050"/>
                            </p:stCondLst>
                            <p:childTnLst>
                              <p:par>
                                <p:cTn id="29" presetID="34" presetClass="emph" presetSubtype="0" fill="hold" grpId="0" nodeType="after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96264"/>
                                        </p:tgtEl>
                                        <p:attrNameLst>
                                          <p:attrName>ppt_x</p:attrName>
                                          <p:attrName>ppt_y</p:attrName>
                                        </p:attrNameLst>
                                      </p:cBhvr>
                                    </p:animMotion>
                                    <p:animRot by="1500000">
                                      <p:cBhvr>
                                        <p:cTn id="31" dur="125" fill="hold">
                                          <p:stCondLst>
                                            <p:cond delay="0"/>
                                          </p:stCondLst>
                                        </p:cTn>
                                        <p:tgtEl>
                                          <p:spTgt spid="96264"/>
                                        </p:tgtEl>
                                        <p:attrNameLst>
                                          <p:attrName>r</p:attrName>
                                        </p:attrNameLst>
                                      </p:cBhvr>
                                    </p:animRot>
                                    <p:animRot by="-1500000">
                                      <p:cBhvr>
                                        <p:cTn id="32" dur="125" fill="hold">
                                          <p:stCondLst>
                                            <p:cond delay="125"/>
                                          </p:stCondLst>
                                        </p:cTn>
                                        <p:tgtEl>
                                          <p:spTgt spid="96264"/>
                                        </p:tgtEl>
                                        <p:attrNameLst>
                                          <p:attrName>r</p:attrName>
                                        </p:attrNameLst>
                                      </p:cBhvr>
                                    </p:animRot>
                                    <p:animRot by="-1500000">
                                      <p:cBhvr>
                                        <p:cTn id="33" dur="125" fill="hold">
                                          <p:stCondLst>
                                            <p:cond delay="250"/>
                                          </p:stCondLst>
                                        </p:cTn>
                                        <p:tgtEl>
                                          <p:spTgt spid="96264"/>
                                        </p:tgtEl>
                                        <p:attrNameLst>
                                          <p:attrName>r</p:attrName>
                                        </p:attrNameLst>
                                      </p:cBhvr>
                                    </p:animRot>
                                    <p:animRot by="1500000">
                                      <p:cBhvr>
                                        <p:cTn id="34" dur="125" fill="hold">
                                          <p:stCondLst>
                                            <p:cond delay="375"/>
                                          </p:stCondLst>
                                        </p:cTn>
                                        <p:tgtEl>
                                          <p:spTgt spid="96264"/>
                                        </p:tgtEl>
                                        <p:attrNameLst>
                                          <p:attrName>r</p:attrName>
                                        </p:attrNameLst>
                                      </p:cBhvr>
                                    </p:animRot>
                                  </p:childTnLst>
                                </p:cTn>
                              </p:par>
                            </p:childTnLst>
                          </p:cTn>
                        </p:par>
                        <p:par>
                          <p:cTn id="35" fill="hold" nodeType="afterGroup">
                            <p:stCondLst>
                              <p:cond delay="1600"/>
                            </p:stCondLst>
                            <p:childTnLst>
                              <p:par>
                                <p:cTn id="36" presetID="34" presetClass="emph" presetSubtype="0" fill="hold" grpId="0" nodeType="afterEffect">
                                  <p:stCondLst>
                                    <p:cond delay="0"/>
                                  </p:stCondLst>
                                  <p:iterate type="lt">
                                    <p:tmPct val="10000"/>
                                  </p:iterate>
                                  <p:childTnLst>
                                    <p:animMotion origin="layout" path="M 0.0 0.0 L 0.0 -0.07213" pathEditMode="relative" ptsTypes="">
                                      <p:cBhvr>
                                        <p:cTn id="37" dur="250" accel="50000" decel="50000" autoRev="1" fill="hold">
                                          <p:stCondLst>
                                            <p:cond delay="0"/>
                                          </p:stCondLst>
                                        </p:cTn>
                                        <p:tgtEl>
                                          <p:spTgt spid="96266"/>
                                        </p:tgtEl>
                                        <p:attrNameLst>
                                          <p:attrName>ppt_x</p:attrName>
                                          <p:attrName>ppt_y</p:attrName>
                                        </p:attrNameLst>
                                      </p:cBhvr>
                                    </p:animMotion>
                                    <p:animRot by="1500000">
                                      <p:cBhvr>
                                        <p:cTn id="38" dur="125" fill="hold">
                                          <p:stCondLst>
                                            <p:cond delay="0"/>
                                          </p:stCondLst>
                                        </p:cTn>
                                        <p:tgtEl>
                                          <p:spTgt spid="96266"/>
                                        </p:tgtEl>
                                        <p:attrNameLst>
                                          <p:attrName>r</p:attrName>
                                        </p:attrNameLst>
                                      </p:cBhvr>
                                    </p:animRot>
                                    <p:animRot by="-1500000">
                                      <p:cBhvr>
                                        <p:cTn id="39" dur="125" fill="hold">
                                          <p:stCondLst>
                                            <p:cond delay="125"/>
                                          </p:stCondLst>
                                        </p:cTn>
                                        <p:tgtEl>
                                          <p:spTgt spid="96266"/>
                                        </p:tgtEl>
                                        <p:attrNameLst>
                                          <p:attrName>r</p:attrName>
                                        </p:attrNameLst>
                                      </p:cBhvr>
                                    </p:animRot>
                                    <p:animRot by="-1500000">
                                      <p:cBhvr>
                                        <p:cTn id="40" dur="125" fill="hold">
                                          <p:stCondLst>
                                            <p:cond delay="250"/>
                                          </p:stCondLst>
                                        </p:cTn>
                                        <p:tgtEl>
                                          <p:spTgt spid="96266"/>
                                        </p:tgtEl>
                                        <p:attrNameLst>
                                          <p:attrName>r</p:attrName>
                                        </p:attrNameLst>
                                      </p:cBhvr>
                                    </p:animRot>
                                    <p:animRot by="1500000">
                                      <p:cBhvr>
                                        <p:cTn id="41" dur="125" fill="hold">
                                          <p:stCondLst>
                                            <p:cond delay="375"/>
                                          </p:stCondLst>
                                        </p:cTn>
                                        <p:tgtEl>
                                          <p:spTgt spid="96266"/>
                                        </p:tgtEl>
                                        <p:attrNameLst>
                                          <p:attrName>r</p:attrName>
                                        </p:attrNameLst>
                                      </p:cBhvr>
                                    </p:animRot>
                                  </p:childTnLst>
                                </p:cTn>
                              </p:par>
                            </p:childTnLst>
                          </p:cTn>
                        </p:par>
                        <p:par>
                          <p:cTn id="42" fill="hold" nodeType="afterGroup">
                            <p:stCondLst>
                              <p:cond delay="2150"/>
                            </p:stCondLst>
                            <p:childTnLst>
                              <p:par>
                                <p:cTn id="43" presetID="34" presetClass="emph" presetSubtype="0" fill="hold" grpId="0" nodeType="afterEffect">
                                  <p:stCondLst>
                                    <p:cond delay="0"/>
                                  </p:stCondLst>
                                  <p:iterate type="lt">
                                    <p:tmPct val="10000"/>
                                  </p:iterate>
                                  <p:childTnLst>
                                    <p:animMotion origin="layout" path="M 0.0 0.0 L 0.0 -0.07213" pathEditMode="relative" ptsTypes="">
                                      <p:cBhvr>
                                        <p:cTn id="44" dur="250" accel="50000" decel="50000" autoRev="1" fill="hold">
                                          <p:stCondLst>
                                            <p:cond delay="0"/>
                                          </p:stCondLst>
                                        </p:cTn>
                                        <p:tgtEl>
                                          <p:spTgt spid="96267"/>
                                        </p:tgtEl>
                                        <p:attrNameLst>
                                          <p:attrName>ppt_x</p:attrName>
                                          <p:attrName>ppt_y</p:attrName>
                                        </p:attrNameLst>
                                      </p:cBhvr>
                                    </p:animMotion>
                                    <p:animRot by="1500000">
                                      <p:cBhvr>
                                        <p:cTn id="45" dur="125" fill="hold">
                                          <p:stCondLst>
                                            <p:cond delay="0"/>
                                          </p:stCondLst>
                                        </p:cTn>
                                        <p:tgtEl>
                                          <p:spTgt spid="96267"/>
                                        </p:tgtEl>
                                        <p:attrNameLst>
                                          <p:attrName>r</p:attrName>
                                        </p:attrNameLst>
                                      </p:cBhvr>
                                    </p:animRot>
                                    <p:animRot by="-1500000">
                                      <p:cBhvr>
                                        <p:cTn id="46" dur="125" fill="hold">
                                          <p:stCondLst>
                                            <p:cond delay="125"/>
                                          </p:stCondLst>
                                        </p:cTn>
                                        <p:tgtEl>
                                          <p:spTgt spid="96267"/>
                                        </p:tgtEl>
                                        <p:attrNameLst>
                                          <p:attrName>r</p:attrName>
                                        </p:attrNameLst>
                                      </p:cBhvr>
                                    </p:animRot>
                                    <p:animRot by="-1500000">
                                      <p:cBhvr>
                                        <p:cTn id="47" dur="125" fill="hold">
                                          <p:stCondLst>
                                            <p:cond delay="250"/>
                                          </p:stCondLst>
                                        </p:cTn>
                                        <p:tgtEl>
                                          <p:spTgt spid="96267"/>
                                        </p:tgtEl>
                                        <p:attrNameLst>
                                          <p:attrName>r</p:attrName>
                                        </p:attrNameLst>
                                      </p:cBhvr>
                                    </p:animRot>
                                    <p:animRot by="1500000">
                                      <p:cBhvr>
                                        <p:cTn id="48" dur="125" fill="hold">
                                          <p:stCondLst>
                                            <p:cond delay="375"/>
                                          </p:stCondLst>
                                        </p:cTn>
                                        <p:tgtEl>
                                          <p:spTgt spid="96267"/>
                                        </p:tgtEl>
                                        <p:attrNameLst>
                                          <p:attrName>r</p:attrName>
                                        </p:attrNameLst>
                                      </p:cBhvr>
                                    </p:animRot>
                                  </p:childTnLst>
                                </p:cTn>
                              </p:par>
                            </p:childTnLst>
                          </p:cTn>
                        </p:par>
                        <p:par>
                          <p:cTn id="49" fill="hold" nodeType="afterGroup">
                            <p:stCondLst>
                              <p:cond delay="2700"/>
                            </p:stCondLst>
                            <p:childTnLst>
                              <p:par>
                                <p:cTn id="50" presetID="34" presetClass="emph" presetSubtype="0" fill="hold" grpId="0" nodeType="afterEffect">
                                  <p:stCondLst>
                                    <p:cond delay="0"/>
                                  </p:stCondLst>
                                  <p:iterate type="lt">
                                    <p:tmPct val="10000"/>
                                  </p:iterate>
                                  <p:childTnLst>
                                    <p:animMotion origin="layout" path="M 0.0 0.0 L 0.0 -0.07213" pathEditMode="relative" ptsTypes="">
                                      <p:cBhvr>
                                        <p:cTn id="51" dur="250" accel="50000" decel="50000" autoRev="1" fill="hold">
                                          <p:stCondLst>
                                            <p:cond delay="0"/>
                                          </p:stCondLst>
                                        </p:cTn>
                                        <p:tgtEl>
                                          <p:spTgt spid="96268"/>
                                        </p:tgtEl>
                                        <p:attrNameLst>
                                          <p:attrName>ppt_x</p:attrName>
                                          <p:attrName>ppt_y</p:attrName>
                                        </p:attrNameLst>
                                      </p:cBhvr>
                                    </p:animMotion>
                                    <p:animRot by="1500000">
                                      <p:cBhvr>
                                        <p:cTn id="52" dur="125" fill="hold">
                                          <p:stCondLst>
                                            <p:cond delay="0"/>
                                          </p:stCondLst>
                                        </p:cTn>
                                        <p:tgtEl>
                                          <p:spTgt spid="96268"/>
                                        </p:tgtEl>
                                        <p:attrNameLst>
                                          <p:attrName>r</p:attrName>
                                        </p:attrNameLst>
                                      </p:cBhvr>
                                    </p:animRot>
                                    <p:animRot by="-1500000">
                                      <p:cBhvr>
                                        <p:cTn id="53" dur="125" fill="hold">
                                          <p:stCondLst>
                                            <p:cond delay="125"/>
                                          </p:stCondLst>
                                        </p:cTn>
                                        <p:tgtEl>
                                          <p:spTgt spid="96268"/>
                                        </p:tgtEl>
                                        <p:attrNameLst>
                                          <p:attrName>r</p:attrName>
                                        </p:attrNameLst>
                                      </p:cBhvr>
                                    </p:animRot>
                                    <p:animRot by="-1500000">
                                      <p:cBhvr>
                                        <p:cTn id="54" dur="125" fill="hold">
                                          <p:stCondLst>
                                            <p:cond delay="250"/>
                                          </p:stCondLst>
                                        </p:cTn>
                                        <p:tgtEl>
                                          <p:spTgt spid="96268"/>
                                        </p:tgtEl>
                                        <p:attrNameLst>
                                          <p:attrName>r</p:attrName>
                                        </p:attrNameLst>
                                      </p:cBhvr>
                                    </p:animRot>
                                    <p:animRot by="1500000">
                                      <p:cBhvr>
                                        <p:cTn id="55" dur="125" fill="hold">
                                          <p:stCondLst>
                                            <p:cond delay="375"/>
                                          </p:stCondLst>
                                        </p:cTn>
                                        <p:tgtEl>
                                          <p:spTgt spid="96268"/>
                                        </p:tgtEl>
                                        <p:attrNameLst>
                                          <p:attrName>r</p:attrName>
                                        </p:attrNameLst>
                                      </p:cBhvr>
                                    </p:animRo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96281"/>
                                        </p:tgtEl>
                                        <p:attrNameLst>
                                          <p:attrName>style.visibility</p:attrName>
                                        </p:attrNameLst>
                                      </p:cBhvr>
                                      <p:to>
                                        <p:strVal val="visible"/>
                                      </p:to>
                                    </p:set>
                                    <p:animEffect transition="in" filter="dissolve">
                                      <p:cBhvr>
                                        <p:cTn id="60" dur="500"/>
                                        <p:tgtEl>
                                          <p:spTgt spid="96281"/>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4" presetClass="emph" presetSubtype="0" fill="hold" grpId="0" nodeType="clickEffect">
                                  <p:stCondLst>
                                    <p:cond delay="0"/>
                                  </p:stCondLst>
                                  <p:iterate type="lt">
                                    <p:tmPct val="10000"/>
                                  </p:iterate>
                                  <p:childTnLst>
                                    <p:animMotion origin="layout" path="M 0.0 0.0 L 0.0 -0.07213" pathEditMode="relative" ptsTypes="">
                                      <p:cBhvr>
                                        <p:cTn id="64" dur="250" accel="50000" decel="50000" autoRev="1" fill="hold">
                                          <p:stCondLst>
                                            <p:cond delay="0"/>
                                          </p:stCondLst>
                                        </p:cTn>
                                        <p:tgtEl>
                                          <p:spTgt spid="96269"/>
                                        </p:tgtEl>
                                        <p:attrNameLst>
                                          <p:attrName>ppt_x</p:attrName>
                                          <p:attrName>ppt_y</p:attrName>
                                        </p:attrNameLst>
                                      </p:cBhvr>
                                    </p:animMotion>
                                    <p:animRot by="1500000">
                                      <p:cBhvr>
                                        <p:cTn id="65" dur="125" fill="hold">
                                          <p:stCondLst>
                                            <p:cond delay="0"/>
                                          </p:stCondLst>
                                        </p:cTn>
                                        <p:tgtEl>
                                          <p:spTgt spid="96269"/>
                                        </p:tgtEl>
                                        <p:attrNameLst>
                                          <p:attrName>r</p:attrName>
                                        </p:attrNameLst>
                                      </p:cBhvr>
                                    </p:animRot>
                                    <p:animRot by="-1500000">
                                      <p:cBhvr>
                                        <p:cTn id="66" dur="125" fill="hold">
                                          <p:stCondLst>
                                            <p:cond delay="125"/>
                                          </p:stCondLst>
                                        </p:cTn>
                                        <p:tgtEl>
                                          <p:spTgt spid="96269"/>
                                        </p:tgtEl>
                                        <p:attrNameLst>
                                          <p:attrName>r</p:attrName>
                                        </p:attrNameLst>
                                      </p:cBhvr>
                                    </p:animRot>
                                    <p:animRot by="-1500000">
                                      <p:cBhvr>
                                        <p:cTn id="67" dur="125" fill="hold">
                                          <p:stCondLst>
                                            <p:cond delay="250"/>
                                          </p:stCondLst>
                                        </p:cTn>
                                        <p:tgtEl>
                                          <p:spTgt spid="96269"/>
                                        </p:tgtEl>
                                        <p:attrNameLst>
                                          <p:attrName>r</p:attrName>
                                        </p:attrNameLst>
                                      </p:cBhvr>
                                    </p:animRot>
                                    <p:animRot by="1500000">
                                      <p:cBhvr>
                                        <p:cTn id="68" dur="125" fill="hold">
                                          <p:stCondLst>
                                            <p:cond delay="375"/>
                                          </p:stCondLst>
                                        </p:cTn>
                                        <p:tgtEl>
                                          <p:spTgt spid="96269"/>
                                        </p:tgtEl>
                                        <p:attrNameLst>
                                          <p:attrName>r</p:attrName>
                                        </p:attrNameLst>
                                      </p:cBhvr>
                                    </p:animRot>
                                  </p:childTnLst>
                                </p:cTn>
                              </p:par>
                            </p:childTnLst>
                          </p:cTn>
                        </p:par>
                        <p:par>
                          <p:cTn id="69" fill="hold" nodeType="afterGroup">
                            <p:stCondLst>
                              <p:cond delay="550"/>
                            </p:stCondLst>
                            <p:childTnLst>
                              <p:par>
                                <p:cTn id="70" presetID="34" presetClass="emph" presetSubtype="0" fill="hold" grpId="0" nodeType="afterEffect">
                                  <p:stCondLst>
                                    <p:cond delay="0"/>
                                  </p:stCondLst>
                                  <p:iterate type="lt">
                                    <p:tmPct val="10000"/>
                                  </p:iterate>
                                  <p:childTnLst>
                                    <p:animMotion origin="layout" path="M 0.0 0.0 L 0.0 -0.07213" pathEditMode="relative" ptsTypes="">
                                      <p:cBhvr>
                                        <p:cTn id="71" dur="250" accel="50000" decel="50000" autoRev="1" fill="hold">
                                          <p:stCondLst>
                                            <p:cond delay="0"/>
                                          </p:stCondLst>
                                        </p:cTn>
                                        <p:tgtEl>
                                          <p:spTgt spid="96270"/>
                                        </p:tgtEl>
                                        <p:attrNameLst>
                                          <p:attrName>ppt_x</p:attrName>
                                          <p:attrName>ppt_y</p:attrName>
                                        </p:attrNameLst>
                                      </p:cBhvr>
                                    </p:animMotion>
                                    <p:animRot by="1500000">
                                      <p:cBhvr>
                                        <p:cTn id="72" dur="125" fill="hold">
                                          <p:stCondLst>
                                            <p:cond delay="0"/>
                                          </p:stCondLst>
                                        </p:cTn>
                                        <p:tgtEl>
                                          <p:spTgt spid="96270"/>
                                        </p:tgtEl>
                                        <p:attrNameLst>
                                          <p:attrName>r</p:attrName>
                                        </p:attrNameLst>
                                      </p:cBhvr>
                                    </p:animRot>
                                    <p:animRot by="-1500000">
                                      <p:cBhvr>
                                        <p:cTn id="73" dur="125" fill="hold">
                                          <p:stCondLst>
                                            <p:cond delay="125"/>
                                          </p:stCondLst>
                                        </p:cTn>
                                        <p:tgtEl>
                                          <p:spTgt spid="96270"/>
                                        </p:tgtEl>
                                        <p:attrNameLst>
                                          <p:attrName>r</p:attrName>
                                        </p:attrNameLst>
                                      </p:cBhvr>
                                    </p:animRot>
                                    <p:animRot by="-1500000">
                                      <p:cBhvr>
                                        <p:cTn id="74" dur="125" fill="hold">
                                          <p:stCondLst>
                                            <p:cond delay="250"/>
                                          </p:stCondLst>
                                        </p:cTn>
                                        <p:tgtEl>
                                          <p:spTgt spid="96270"/>
                                        </p:tgtEl>
                                        <p:attrNameLst>
                                          <p:attrName>r</p:attrName>
                                        </p:attrNameLst>
                                      </p:cBhvr>
                                    </p:animRot>
                                    <p:animRot by="1500000">
                                      <p:cBhvr>
                                        <p:cTn id="75" dur="125" fill="hold">
                                          <p:stCondLst>
                                            <p:cond delay="375"/>
                                          </p:stCondLst>
                                        </p:cTn>
                                        <p:tgtEl>
                                          <p:spTgt spid="96270"/>
                                        </p:tgtEl>
                                        <p:attrNameLst>
                                          <p:attrName>r</p:attrName>
                                        </p:attrNameLst>
                                      </p:cBhvr>
                                    </p:animRot>
                                  </p:childTnLst>
                                </p:cTn>
                              </p:par>
                            </p:childTnLst>
                          </p:cTn>
                        </p:par>
                        <p:par>
                          <p:cTn id="76" fill="hold" nodeType="afterGroup">
                            <p:stCondLst>
                              <p:cond delay="1100"/>
                            </p:stCondLst>
                            <p:childTnLst>
                              <p:par>
                                <p:cTn id="77" presetID="34" presetClass="emph" presetSubtype="0" fill="hold" grpId="0" nodeType="afterEffect">
                                  <p:stCondLst>
                                    <p:cond delay="0"/>
                                  </p:stCondLst>
                                  <p:iterate type="lt">
                                    <p:tmPct val="10000"/>
                                  </p:iterate>
                                  <p:childTnLst>
                                    <p:animMotion origin="layout" path="M 0.0 0.0 L 0.0 -0.07213" pathEditMode="relative" ptsTypes="">
                                      <p:cBhvr>
                                        <p:cTn id="78" dur="250" accel="50000" decel="50000" autoRev="1" fill="hold">
                                          <p:stCondLst>
                                            <p:cond delay="0"/>
                                          </p:stCondLst>
                                        </p:cTn>
                                        <p:tgtEl>
                                          <p:spTgt spid="96265"/>
                                        </p:tgtEl>
                                        <p:attrNameLst>
                                          <p:attrName>ppt_x</p:attrName>
                                          <p:attrName>ppt_y</p:attrName>
                                        </p:attrNameLst>
                                      </p:cBhvr>
                                    </p:animMotion>
                                    <p:animRot by="1500000">
                                      <p:cBhvr>
                                        <p:cTn id="79" dur="125" fill="hold">
                                          <p:stCondLst>
                                            <p:cond delay="0"/>
                                          </p:stCondLst>
                                        </p:cTn>
                                        <p:tgtEl>
                                          <p:spTgt spid="96265"/>
                                        </p:tgtEl>
                                        <p:attrNameLst>
                                          <p:attrName>r</p:attrName>
                                        </p:attrNameLst>
                                      </p:cBhvr>
                                    </p:animRot>
                                    <p:animRot by="-1500000">
                                      <p:cBhvr>
                                        <p:cTn id="80" dur="125" fill="hold">
                                          <p:stCondLst>
                                            <p:cond delay="125"/>
                                          </p:stCondLst>
                                        </p:cTn>
                                        <p:tgtEl>
                                          <p:spTgt spid="96265"/>
                                        </p:tgtEl>
                                        <p:attrNameLst>
                                          <p:attrName>r</p:attrName>
                                        </p:attrNameLst>
                                      </p:cBhvr>
                                    </p:animRot>
                                    <p:animRot by="-1500000">
                                      <p:cBhvr>
                                        <p:cTn id="81" dur="125" fill="hold">
                                          <p:stCondLst>
                                            <p:cond delay="250"/>
                                          </p:stCondLst>
                                        </p:cTn>
                                        <p:tgtEl>
                                          <p:spTgt spid="96265"/>
                                        </p:tgtEl>
                                        <p:attrNameLst>
                                          <p:attrName>r</p:attrName>
                                        </p:attrNameLst>
                                      </p:cBhvr>
                                    </p:animRot>
                                    <p:animRot by="1500000">
                                      <p:cBhvr>
                                        <p:cTn id="82" dur="125" fill="hold">
                                          <p:stCondLst>
                                            <p:cond delay="375"/>
                                          </p:stCondLst>
                                        </p:cTn>
                                        <p:tgtEl>
                                          <p:spTgt spid="96265"/>
                                        </p:tgtEl>
                                        <p:attrNameLst>
                                          <p:attrName>r</p:attrName>
                                        </p:attrNameLst>
                                      </p:cBhvr>
                                    </p:animRot>
                                  </p:childTnLst>
                                </p:cTn>
                              </p:par>
                            </p:childTnLst>
                          </p:cTn>
                        </p:par>
                      </p:childTnLst>
                    </p:cTn>
                  </p:par>
                  <p:par>
                    <p:cTn id="83" fill="hold" nodeType="clickPar">
                      <p:stCondLst>
                        <p:cond delay="indefinite"/>
                      </p:stCondLst>
                      <p:childTnLst>
                        <p:par>
                          <p:cTn id="84" fill="hold" nodeType="withGroup">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96282"/>
                                        </p:tgtEl>
                                        <p:attrNameLst>
                                          <p:attrName>style.visibility</p:attrName>
                                        </p:attrNameLst>
                                      </p:cBhvr>
                                      <p:to>
                                        <p:strVal val="visible"/>
                                      </p:to>
                                    </p:set>
                                    <p:animEffect transition="in" filter="dissolve">
                                      <p:cBhvr>
                                        <p:cTn id="87" dur="500"/>
                                        <p:tgtEl>
                                          <p:spTgt spid="96282"/>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4" presetClass="emph" presetSubtype="0" fill="hold" grpId="0" nodeType="clickEffect">
                                  <p:stCondLst>
                                    <p:cond delay="0"/>
                                  </p:stCondLst>
                                  <p:iterate type="lt">
                                    <p:tmPct val="10000"/>
                                  </p:iterate>
                                  <p:childTnLst>
                                    <p:animMotion origin="layout" path="M 0.0 0.0 L 0.0 -0.07213" pathEditMode="relative" ptsTypes="">
                                      <p:cBhvr>
                                        <p:cTn id="91" dur="250" accel="50000" decel="50000" autoRev="1" fill="hold">
                                          <p:stCondLst>
                                            <p:cond delay="0"/>
                                          </p:stCondLst>
                                        </p:cTn>
                                        <p:tgtEl>
                                          <p:spTgt spid="96272"/>
                                        </p:tgtEl>
                                        <p:attrNameLst>
                                          <p:attrName>ppt_x</p:attrName>
                                          <p:attrName>ppt_y</p:attrName>
                                        </p:attrNameLst>
                                      </p:cBhvr>
                                    </p:animMotion>
                                    <p:animRot by="1500000">
                                      <p:cBhvr>
                                        <p:cTn id="92" dur="125" fill="hold">
                                          <p:stCondLst>
                                            <p:cond delay="0"/>
                                          </p:stCondLst>
                                        </p:cTn>
                                        <p:tgtEl>
                                          <p:spTgt spid="96272"/>
                                        </p:tgtEl>
                                        <p:attrNameLst>
                                          <p:attrName>r</p:attrName>
                                        </p:attrNameLst>
                                      </p:cBhvr>
                                    </p:animRot>
                                    <p:animRot by="-1500000">
                                      <p:cBhvr>
                                        <p:cTn id="93" dur="125" fill="hold">
                                          <p:stCondLst>
                                            <p:cond delay="125"/>
                                          </p:stCondLst>
                                        </p:cTn>
                                        <p:tgtEl>
                                          <p:spTgt spid="96272"/>
                                        </p:tgtEl>
                                        <p:attrNameLst>
                                          <p:attrName>r</p:attrName>
                                        </p:attrNameLst>
                                      </p:cBhvr>
                                    </p:animRot>
                                    <p:animRot by="-1500000">
                                      <p:cBhvr>
                                        <p:cTn id="94" dur="125" fill="hold">
                                          <p:stCondLst>
                                            <p:cond delay="250"/>
                                          </p:stCondLst>
                                        </p:cTn>
                                        <p:tgtEl>
                                          <p:spTgt spid="96272"/>
                                        </p:tgtEl>
                                        <p:attrNameLst>
                                          <p:attrName>r</p:attrName>
                                        </p:attrNameLst>
                                      </p:cBhvr>
                                    </p:animRot>
                                    <p:animRot by="1500000">
                                      <p:cBhvr>
                                        <p:cTn id="95" dur="125" fill="hold">
                                          <p:stCondLst>
                                            <p:cond delay="375"/>
                                          </p:stCondLst>
                                        </p:cTn>
                                        <p:tgtEl>
                                          <p:spTgt spid="96272"/>
                                        </p:tgtEl>
                                        <p:attrNameLst>
                                          <p:attrName>r</p:attrName>
                                        </p:attrNameLst>
                                      </p:cBhvr>
                                    </p:animRot>
                                  </p:childTnLst>
                                </p:cTn>
                              </p:par>
                            </p:childTnLst>
                          </p:cTn>
                        </p:par>
                        <p:par>
                          <p:cTn id="96" fill="hold" nodeType="afterGroup">
                            <p:stCondLst>
                              <p:cond delay="550"/>
                            </p:stCondLst>
                            <p:childTnLst>
                              <p:par>
                                <p:cTn id="97" presetID="34" presetClass="emph" presetSubtype="0" fill="hold" grpId="0" nodeType="afterEffect">
                                  <p:stCondLst>
                                    <p:cond delay="0"/>
                                  </p:stCondLst>
                                  <p:iterate type="lt">
                                    <p:tmPct val="10000"/>
                                  </p:iterate>
                                  <p:childTnLst>
                                    <p:animMotion origin="layout" path="M 0.0 0.0 L 0.0 -0.07213" pathEditMode="relative" ptsTypes="">
                                      <p:cBhvr>
                                        <p:cTn id="98" dur="250" accel="50000" decel="50000" autoRev="1" fill="hold">
                                          <p:stCondLst>
                                            <p:cond delay="0"/>
                                          </p:stCondLst>
                                        </p:cTn>
                                        <p:tgtEl>
                                          <p:spTgt spid="96274"/>
                                        </p:tgtEl>
                                        <p:attrNameLst>
                                          <p:attrName>ppt_x</p:attrName>
                                          <p:attrName>ppt_y</p:attrName>
                                        </p:attrNameLst>
                                      </p:cBhvr>
                                    </p:animMotion>
                                    <p:animRot by="1500000">
                                      <p:cBhvr>
                                        <p:cTn id="99" dur="125" fill="hold">
                                          <p:stCondLst>
                                            <p:cond delay="0"/>
                                          </p:stCondLst>
                                        </p:cTn>
                                        <p:tgtEl>
                                          <p:spTgt spid="96274"/>
                                        </p:tgtEl>
                                        <p:attrNameLst>
                                          <p:attrName>r</p:attrName>
                                        </p:attrNameLst>
                                      </p:cBhvr>
                                    </p:animRot>
                                    <p:animRot by="-1500000">
                                      <p:cBhvr>
                                        <p:cTn id="100" dur="125" fill="hold">
                                          <p:stCondLst>
                                            <p:cond delay="125"/>
                                          </p:stCondLst>
                                        </p:cTn>
                                        <p:tgtEl>
                                          <p:spTgt spid="96274"/>
                                        </p:tgtEl>
                                        <p:attrNameLst>
                                          <p:attrName>r</p:attrName>
                                        </p:attrNameLst>
                                      </p:cBhvr>
                                    </p:animRot>
                                    <p:animRot by="-1500000">
                                      <p:cBhvr>
                                        <p:cTn id="101" dur="125" fill="hold">
                                          <p:stCondLst>
                                            <p:cond delay="250"/>
                                          </p:stCondLst>
                                        </p:cTn>
                                        <p:tgtEl>
                                          <p:spTgt spid="96274"/>
                                        </p:tgtEl>
                                        <p:attrNameLst>
                                          <p:attrName>r</p:attrName>
                                        </p:attrNameLst>
                                      </p:cBhvr>
                                    </p:animRot>
                                    <p:animRot by="1500000">
                                      <p:cBhvr>
                                        <p:cTn id="102" dur="125" fill="hold">
                                          <p:stCondLst>
                                            <p:cond delay="375"/>
                                          </p:stCondLst>
                                        </p:cTn>
                                        <p:tgtEl>
                                          <p:spTgt spid="96274"/>
                                        </p:tgtEl>
                                        <p:attrNameLst>
                                          <p:attrName>r</p:attrName>
                                        </p:attrNameLst>
                                      </p:cBhvr>
                                    </p:animRot>
                                  </p:childTnLst>
                                </p:cTn>
                              </p:par>
                            </p:childTnLst>
                          </p:cTn>
                        </p:par>
                        <p:par>
                          <p:cTn id="103" fill="hold" nodeType="afterGroup">
                            <p:stCondLst>
                              <p:cond delay="1100"/>
                            </p:stCondLst>
                            <p:childTnLst>
                              <p:par>
                                <p:cTn id="104" presetID="34" presetClass="emph" presetSubtype="0" fill="hold" grpId="0" nodeType="afterEffect">
                                  <p:stCondLst>
                                    <p:cond delay="0"/>
                                  </p:stCondLst>
                                  <p:iterate type="lt">
                                    <p:tmPct val="10000"/>
                                  </p:iterate>
                                  <p:childTnLst>
                                    <p:animMotion origin="layout" path="M 0.0 0.0 L 0.0 -0.07213" pathEditMode="relative" ptsTypes="">
                                      <p:cBhvr>
                                        <p:cTn id="105" dur="250" accel="50000" decel="50000" autoRev="1" fill="hold">
                                          <p:stCondLst>
                                            <p:cond delay="0"/>
                                          </p:stCondLst>
                                        </p:cTn>
                                        <p:tgtEl>
                                          <p:spTgt spid="96271"/>
                                        </p:tgtEl>
                                        <p:attrNameLst>
                                          <p:attrName>ppt_x</p:attrName>
                                          <p:attrName>ppt_y</p:attrName>
                                        </p:attrNameLst>
                                      </p:cBhvr>
                                    </p:animMotion>
                                    <p:animRot by="1500000">
                                      <p:cBhvr>
                                        <p:cTn id="106" dur="125" fill="hold">
                                          <p:stCondLst>
                                            <p:cond delay="0"/>
                                          </p:stCondLst>
                                        </p:cTn>
                                        <p:tgtEl>
                                          <p:spTgt spid="96271"/>
                                        </p:tgtEl>
                                        <p:attrNameLst>
                                          <p:attrName>r</p:attrName>
                                        </p:attrNameLst>
                                      </p:cBhvr>
                                    </p:animRot>
                                    <p:animRot by="-1500000">
                                      <p:cBhvr>
                                        <p:cTn id="107" dur="125" fill="hold">
                                          <p:stCondLst>
                                            <p:cond delay="125"/>
                                          </p:stCondLst>
                                        </p:cTn>
                                        <p:tgtEl>
                                          <p:spTgt spid="96271"/>
                                        </p:tgtEl>
                                        <p:attrNameLst>
                                          <p:attrName>r</p:attrName>
                                        </p:attrNameLst>
                                      </p:cBhvr>
                                    </p:animRot>
                                    <p:animRot by="-1500000">
                                      <p:cBhvr>
                                        <p:cTn id="108" dur="125" fill="hold">
                                          <p:stCondLst>
                                            <p:cond delay="250"/>
                                          </p:stCondLst>
                                        </p:cTn>
                                        <p:tgtEl>
                                          <p:spTgt spid="96271"/>
                                        </p:tgtEl>
                                        <p:attrNameLst>
                                          <p:attrName>r</p:attrName>
                                        </p:attrNameLst>
                                      </p:cBhvr>
                                    </p:animRot>
                                    <p:animRot by="1500000">
                                      <p:cBhvr>
                                        <p:cTn id="109" dur="125" fill="hold">
                                          <p:stCondLst>
                                            <p:cond delay="375"/>
                                          </p:stCondLst>
                                        </p:cTn>
                                        <p:tgtEl>
                                          <p:spTgt spid="96271"/>
                                        </p:tgtEl>
                                        <p:attrNameLst>
                                          <p:attrName>r</p:attrName>
                                        </p:attrNameLst>
                                      </p:cBhvr>
                                    </p:animRot>
                                  </p:childTnLst>
                                </p:cTn>
                              </p:par>
                            </p:childTnLst>
                          </p:cTn>
                        </p:par>
                        <p:par>
                          <p:cTn id="110" fill="hold" nodeType="afterGroup">
                            <p:stCondLst>
                              <p:cond delay="1650"/>
                            </p:stCondLst>
                            <p:childTnLst>
                              <p:par>
                                <p:cTn id="111" presetID="34" presetClass="emph" presetSubtype="0" fill="hold" grpId="0" nodeType="afterEffect">
                                  <p:stCondLst>
                                    <p:cond delay="0"/>
                                  </p:stCondLst>
                                  <p:iterate type="lt">
                                    <p:tmPct val="10000"/>
                                  </p:iterate>
                                  <p:childTnLst>
                                    <p:animMotion origin="layout" path="M 0.0 0.0 L 0.0 -0.07213" pathEditMode="relative" ptsTypes="">
                                      <p:cBhvr>
                                        <p:cTn id="112" dur="250" accel="50000" decel="50000" autoRev="1" fill="hold">
                                          <p:stCondLst>
                                            <p:cond delay="0"/>
                                          </p:stCondLst>
                                        </p:cTn>
                                        <p:tgtEl>
                                          <p:spTgt spid="96273"/>
                                        </p:tgtEl>
                                        <p:attrNameLst>
                                          <p:attrName>ppt_x</p:attrName>
                                          <p:attrName>ppt_y</p:attrName>
                                        </p:attrNameLst>
                                      </p:cBhvr>
                                    </p:animMotion>
                                    <p:animRot by="1500000">
                                      <p:cBhvr>
                                        <p:cTn id="113" dur="125" fill="hold">
                                          <p:stCondLst>
                                            <p:cond delay="0"/>
                                          </p:stCondLst>
                                        </p:cTn>
                                        <p:tgtEl>
                                          <p:spTgt spid="96273"/>
                                        </p:tgtEl>
                                        <p:attrNameLst>
                                          <p:attrName>r</p:attrName>
                                        </p:attrNameLst>
                                      </p:cBhvr>
                                    </p:animRot>
                                    <p:animRot by="-1500000">
                                      <p:cBhvr>
                                        <p:cTn id="114" dur="125" fill="hold">
                                          <p:stCondLst>
                                            <p:cond delay="125"/>
                                          </p:stCondLst>
                                        </p:cTn>
                                        <p:tgtEl>
                                          <p:spTgt spid="96273"/>
                                        </p:tgtEl>
                                        <p:attrNameLst>
                                          <p:attrName>r</p:attrName>
                                        </p:attrNameLst>
                                      </p:cBhvr>
                                    </p:animRot>
                                    <p:animRot by="-1500000">
                                      <p:cBhvr>
                                        <p:cTn id="115" dur="125" fill="hold">
                                          <p:stCondLst>
                                            <p:cond delay="250"/>
                                          </p:stCondLst>
                                        </p:cTn>
                                        <p:tgtEl>
                                          <p:spTgt spid="96273"/>
                                        </p:tgtEl>
                                        <p:attrNameLst>
                                          <p:attrName>r</p:attrName>
                                        </p:attrNameLst>
                                      </p:cBhvr>
                                    </p:animRot>
                                    <p:animRot by="1500000">
                                      <p:cBhvr>
                                        <p:cTn id="116" dur="125" fill="hold">
                                          <p:stCondLst>
                                            <p:cond delay="375"/>
                                          </p:stCondLst>
                                        </p:cTn>
                                        <p:tgtEl>
                                          <p:spTgt spid="96273"/>
                                        </p:tgtEl>
                                        <p:attrNameLst>
                                          <p:attrName>r</p:attrName>
                                        </p:attrNameLst>
                                      </p:cBhvr>
                                    </p:animRo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3" presetClass="entr" presetSubtype="16" fill="hold" grpId="0" nodeType="clickEffect">
                                  <p:stCondLst>
                                    <p:cond delay="0"/>
                                  </p:stCondLst>
                                  <p:childTnLst>
                                    <p:set>
                                      <p:cBhvr>
                                        <p:cTn id="120" dur="1" fill="hold">
                                          <p:stCondLst>
                                            <p:cond delay="0"/>
                                          </p:stCondLst>
                                        </p:cTn>
                                        <p:tgtEl>
                                          <p:spTgt spid="96277"/>
                                        </p:tgtEl>
                                        <p:attrNameLst>
                                          <p:attrName>style.visibility</p:attrName>
                                        </p:attrNameLst>
                                      </p:cBhvr>
                                      <p:to>
                                        <p:strVal val="visible"/>
                                      </p:to>
                                    </p:set>
                                    <p:anim calcmode="lin" valueType="num">
                                      <p:cBhvr>
                                        <p:cTn id="121" dur="1000" fill="hold"/>
                                        <p:tgtEl>
                                          <p:spTgt spid="96277"/>
                                        </p:tgtEl>
                                        <p:attrNameLst>
                                          <p:attrName>ppt_w</p:attrName>
                                        </p:attrNameLst>
                                      </p:cBhvr>
                                      <p:tavLst>
                                        <p:tav tm="0">
                                          <p:val>
                                            <p:fltVal val="0"/>
                                          </p:val>
                                        </p:tav>
                                        <p:tav tm="100000">
                                          <p:val>
                                            <p:strVal val="#ppt_w"/>
                                          </p:val>
                                        </p:tav>
                                      </p:tavLst>
                                    </p:anim>
                                    <p:anim calcmode="lin" valueType="num">
                                      <p:cBhvr>
                                        <p:cTn id="122" dur="1000" fill="hold"/>
                                        <p:tgtEl>
                                          <p:spTgt spid="96277"/>
                                        </p:tgtEl>
                                        <p:attrNameLst>
                                          <p:attrName>ppt_h</p:attrName>
                                        </p:attrNameLst>
                                      </p:cBhvr>
                                      <p:tavLst>
                                        <p:tav tm="0">
                                          <p:val>
                                            <p:fltVal val="0"/>
                                          </p:val>
                                        </p:tav>
                                        <p:tav tm="100000">
                                          <p:val>
                                            <p:strVal val="#ppt_h"/>
                                          </p:val>
                                        </p:tav>
                                      </p:tavLst>
                                    </p:anim>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3" presetClass="entr" presetSubtype="16" fill="hold" grpId="0" nodeType="clickEffect">
                                  <p:stCondLst>
                                    <p:cond delay="0"/>
                                  </p:stCondLst>
                                  <p:childTnLst>
                                    <p:set>
                                      <p:cBhvr>
                                        <p:cTn id="126" dur="1" fill="hold">
                                          <p:stCondLst>
                                            <p:cond delay="0"/>
                                          </p:stCondLst>
                                        </p:cTn>
                                        <p:tgtEl>
                                          <p:spTgt spid="96276"/>
                                        </p:tgtEl>
                                        <p:attrNameLst>
                                          <p:attrName>style.visibility</p:attrName>
                                        </p:attrNameLst>
                                      </p:cBhvr>
                                      <p:to>
                                        <p:strVal val="visible"/>
                                      </p:to>
                                    </p:set>
                                    <p:anim calcmode="lin" valueType="num">
                                      <p:cBhvr>
                                        <p:cTn id="127" dur="1000" fill="hold"/>
                                        <p:tgtEl>
                                          <p:spTgt spid="96276"/>
                                        </p:tgtEl>
                                        <p:attrNameLst>
                                          <p:attrName>ppt_w</p:attrName>
                                        </p:attrNameLst>
                                      </p:cBhvr>
                                      <p:tavLst>
                                        <p:tav tm="0">
                                          <p:val>
                                            <p:fltVal val="0"/>
                                          </p:val>
                                        </p:tav>
                                        <p:tav tm="100000">
                                          <p:val>
                                            <p:strVal val="#ppt_w"/>
                                          </p:val>
                                        </p:tav>
                                      </p:tavLst>
                                    </p:anim>
                                    <p:anim calcmode="lin" valueType="num">
                                      <p:cBhvr>
                                        <p:cTn id="128" dur="1000" fill="hold"/>
                                        <p:tgtEl>
                                          <p:spTgt spid="962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2" grpId="0" animBg="1"/>
      <p:bldP spid="96263" grpId="0" animBg="1"/>
      <p:bldP spid="96264" grpId="0" animBg="1"/>
      <p:bldP spid="96265" grpId="0" animBg="1"/>
      <p:bldP spid="96266" grpId="0" animBg="1"/>
      <p:bldP spid="96267" grpId="0" animBg="1"/>
      <p:bldP spid="96268" grpId="0" animBg="1"/>
      <p:bldP spid="96269" grpId="0" animBg="1"/>
      <p:bldP spid="96270" grpId="0" animBg="1"/>
      <p:bldP spid="96271" grpId="0" animBg="1"/>
      <p:bldP spid="96272" grpId="0" animBg="1"/>
      <p:bldP spid="96273" grpId="0" animBg="1"/>
      <p:bldP spid="96274" grpId="0" animBg="1"/>
      <p:bldP spid="96276" grpId="0" animBg="1"/>
      <p:bldP spid="96277" grpId="0" animBg="1"/>
      <p:bldP spid="96279" grpId="0" animBg="1"/>
      <p:bldP spid="96280" grpId="0" animBg="1"/>
      <p:bldP spid="96281" grpId="0" animBg="1"/>
      <p:bldP spid="9628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2"/>
          <p:cNvSpPr txBox="1">
            <a:spLocks noChangeArrowheads="1"/>
          </p:cNvSpPr>
          <p:nvPr/>
        </p:nvSpPr>
        <p:spPr bwMode="auto">
          <a:xfrm>
            <a:off x="1600200" y="5638801"/>
            <a:ext cx="906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
              </a:spcBef>
            </a:pPr>
            <a:r>
              <a:rPr lang="en-US" sz="2000"/>
              <a:t>A selection sort of an array of five integers (using the algorithm in the textbook, in which the first part of array is unsorted and the second (bold) is sorted. Instead of the smallest element we have to look for the biggest element.</a:t>
            </a:r>
            <a:endParaRPr lang="en-US" sz="2400" i="1"/>
          </a:p>
        </p:txBody>
      </p:sp>
      <p:sp>
        <p:nvSpPr>
          <p:cNvPr id="100355" name="Rectangle 3"/>
          <p:cNvSpPr>
            <a:spLocks noChangeArrowheads="1"/>
          </p:cNvSpPr>
          <p:nvPr/>
        </p:nvSpPr>
        <p:spPr bwMode="auto">
          <a:xfrm>
            <a:off x="1524000" y="5486401"/>
            <a:ext cx="9144000" cy="92075"/>
          </a:xfrm>
          <a:prstGeom prst="rect">
            <a:avLst/>
          </a:prstGeom>
          <a:gradFill rotWithShape="0">
            <a:gsLst>
              <a:gs pos="0">
                <a:srgbClr val="5B74A5">
                  <a:gamma/>
                  <a:shade val="46275"/>
                  <a:invGamma/>
                </a:srgbClr>
              </a:gs>
              <a:gs pos="100000">
                <a:srgbClr val="5B74A5"/>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03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457201"/>
            <a:ext cx="6515100" cy="4748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50597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482" y="0"/>
            <a:ext cx="10515600" cy="1325563"/>
          </a:xfrm>
        </p:spPr>
        <p:txBody>
          <a:bodyPr/>
          <a:lstStyle/>
          <a:p>
            <a:r>
              <a:rPr lang="en-US" u="sng" dirty="0"/>
              <a:t>Selection Sort Algorithm</a:t>
            </a:r>
          </a:p>
        </p:txBody>
      </p:sp>
      <p:sp>
        <p:nvSpPr>
          <p:cNvPr id="3" name="Rectangle 2"/>
          <p:cNvSpPr/>
          <p:nvPr/>
        </p:nvSpPr>
        <p:spPr>
          <a:xfrm>
            <a:off x="1802523" y="1197188"/>
            <a:ext cx="9911681" cy="5509200"/>
          </a:xfrm>
          <a:prstGeom prst="rect">
            <a:avLst/>
          </a:prstGeom>
        </p:spPr>
        <p:txBody>
          <a:bodyPr wrap="square">
            <a:spAutoFit/>
          </a:bodyPr>
          <a:lstStyle/>
          <a:p>
            <a:pPr lvl="0" eaLnBrk="0" fontAlgn="base" hangingPunct="0">
              <a:spcBef>
                <a:spcPct val="0"/>
              </a:spcBef>
              <a:spcAft>
                <a:spcPct val="0"/>
              </a:spcAft>
            </a:pPr>
            <a:r>
              <a:rPr kumimoji="0" lang="en-US" sz="3200" b="0" i="0" u="none" strike="noStrike" cap="none" normalizeH="0" baseline="0" dirty="0">
                <a:ln>
                  <a:noFill/>
                </a:ln>
                <a:effectLst/>
                <a:latin typeface="Menlo"/>
              </a:rPr>
              <a:t> </a:t>
            </a:r>
            <a:r>
              <a:rPr kumimoji="0" lang="en-US" sz="3200" b="0" i="0" u="none" strike="noStrike" cap="none" normalizeH="0" baseline="0" dirty="0" err="1">
                <a:ln>
                  <a:noFill/>
                </a:ln>
                <a:effectLst/>
                <a:latin typeface="Menlo"/>
              </a:rPr>
              <a:t>int</a:t>
            </a:r>
            <a:r>
              <a:rPr kumimoji="0" lang="en-US" sz="3200" b="0" i="0" u="none" strike="noStrike" cap="none" normalizeH="0" baseline="0" dirty="0">
                <a:ln>
                  <a:noFill/>
                </a:ln>
                <a:effectLst/>
                <a:latin typeface="Menlo"/>
              </a:rPr>
              <a:t> </a:t>
            </a:r>
            <a:r>
              <a:rPr kumimoji="0" lang="en-US" sz="3200" b="0" i="0" u="none" strike="noStrike" cap="none" normalizeH="0" baseline="0" dirty="0" err="1">
                <a:ln>
                  <a:noFill/>
                </a:ln>
                <a:effectLst/>
                <a:latin typeface="Menlo"/>
              </a:rPr>
              <a:t>i</a:t>
            </a:r>
            <a:r>
              <a:rPr kumimoji="0" lang="en-US" sz="3200" b="0" i="0" u="none" strike="noStrike" cap="none" normalizeH="0" baseline="0" dirty="0">
                <a:ln>
                  <a:noFill/>
                </a:ln>
                <a:effectLst/>
                <a:latin typeface="Menlo"/>
              </a:rPr>
              <a:t> = 0, j = 0, </a:t>
            </a:r>
            <a:r>
              <a:rPr kumimoji="0" lang="en-US" sz="3200" b="0" i="0" u="none" strike="noStrike" cap="none" normalizeH="0" baseline="0" dirty="0" err="1">
                <a:ln>
                  <a:noFill/>
                </a:ln>
                <a:effectLst/>
                <a:latin typeface="Menlo"/>
              </a:rPr>
              <a:t>iMin</a:t>
            </a:r>
            <a:r>
              <a:rPr kumimoji="0" lang="en-US" sz="3200" b="0" i="0" u="none" strike="noStrike" cap="none" normalizeH="0" baseline="0" dirty="0">
                <a:ln>
                  <a:noFill/>
                </a:ln>
                <a:effectLst/>
                <a:latin typeface="Menlo"/>
              </a:rPr>
              <a:t>;</a:t>
            </a:r>
            <a:br>
              <a:rPr kumimoji="0" lang="en-US" sz="3200" b="0" i="0" u="none" strike="noStrike" cap="none" normalizeH="0" baseline="0" dirty="0">
                <a:ln>
                  <a:noFill/>
                </a:ln>
                <a:effectLst/>
                <a:latin typeface="Menlo"/>
              </a:rPr>
            </a:br>
            <a:r>
              <a:rPr kumimoji="0" lang="en-US" sz="3200" b="0" i="0" u="none" strike="noStrike" cap="none" normalizeH="0" baseline="0" dirty="0">
                <a:ln>
                  <a:noFill/>
                </a:ln>
                <a:effectLst/>
                <a:latin typeface="Menlo"/>
              </a:rPr>
              <a:t>   </a:t>
            </a:r>
            <a:r>
              <a:rPr kumimoji="0" lang="en-US" sz="3200" b="1" i="0" u="none" strike="noStrike" cap="none" normalizeH="0" baseline="0" dirty="0">
                <a:ln>
                  <a:noFill/>
                </a:ln>
                <a:effectLst/>
                <a:latin typeface="Menlo"/>
              </a:rPr>
              <a:t>for</a:t>
            </a:r>
            <a:r>
              <a:rPr kumimoji="0" lang="en-US" sz="3200" b="0" i="0" u="none" strike="noStrike" cap="none" normalizeH="0" baseline="0" dirty="0">
                <a:ln>
                  <a:noFill/>
                </a:ln>
                <a:effectLst/>
                <a:latin typeface="Menlo"/>
              </a:rPr>
              <a:t> (</a:t>
            </a:r>
            <a:r>
              <a:rPr kumimoji="0" lang="en-US" sz="3200" b="0" i="0" u="none" strike="noStrike" cap="none" normalizeH="0" baseline="0" dirty="0" err="1">
                <a:ln>
                  <a:noFill/>
                </a:ln>
                <a:effectLst/>
                <a:latin typeface="Menlo"/>
              </a:rPr>
              <a:t>i</a:t>
            </a:r>
            <a:r>
              <a:rPr kumimoji="0" lang="en-US" sz="3200" b="0" i="0" u="none" strike="noStrike" cap="none" normalizeH="0" baseline="0" dirty="0">
                <a:ln>
                  <a:noFill/>
                </a:ln>
                <a:effectLst/>
                <a:latin typeface="Menlo"/>
              </a:rPr>
              <a:t> = 0; </a:t>
            </a:r>
            <a:r>
              <a:rPr kumimoji="0" lang="en-US" sz="3200" b="0" i="0" u="none" strike="noStrike" cap="none" normalizeH="0" baseline="0" dirty="0" err="1">
                <a:ln>
                  <a:noFill/>
                </a:ln>
                <a:effectLst/>
                <a:latin typeface="Menlo"/>
              </a:rPr>
              <a:t>i</a:t>
            </a:r>
            <a:r>
              <a:rPr kumimoji="0" lang="en-US" sz="3200" b="0" i="0" u="none" strike="noStrike" cap="none" normalizeH="0" baseline="0" dirty="0">
                <a:ln>
                  <a:noFill/>
                </a:ln>
                <a:effectLst/>
                <a:latin typeface="Menlo"/>
              </a:rPr>
              <a:t> &lt; n-1; </a:t>
            </a:r>
            <a:r>
              <a:rPr kumimoji="0" lang="en-US" sz="3200" b="0" i="0" u="none" strike="noStrike" cap="none" normalizeH="0" baseline="0" dirty="0" err="1">
                <a:ln>
                  <a:noFill/>
                </a:ln>
                <a:effectLst/>
                <a:latin typeface="Menlo"/>
              </a:rPr>
              <a:t>i</a:t>
            </a:r>
            <a:r>
              <a:rPr kumimoji="0" lang="en-US" sz="3200" b="0" i="0" u="none" strike="noStrike" cap="none" normalizeH="0" baseline="0" dirty="0">
                <a:ln>
                  <a:noFill/>
                </a:ln>
                <a:effectLst/>
                <a:latin typeface="Menlo"/>
              </a:rPr>
              <a:t>++)   </a:t>
            </a:r>
            <a:br>
              <a:rPr kumimoji="0" lang="en-US" sz="3200" b="0" i="0" u="none" strike="noStrike" cap="none" normalizeH="0" baseline="0" dirty="0">
                <a:ln>
                  <a:noFill/>
                </a:ln>
                <a:effectLst/>
                <a:latin typeface="Menlo"/>
              </a:rPr>
            </a:br>
            <a:r>
              <a:rPr kumimoji="0" lang="en-US" sz="3200" b="0" i="0" u="none" strike="noStrike" cap="none" normalizeH="0" baseline="0" dirty="0">
                <a:ln>
                  <a:noFill/>
                </a:ln>
                <a:effectLst/>
                <a:latin typeface="Menlo"/>
              </a:rPr>
              <a:t>      {       </a:t>
            </a:r>
          </a:p>
          <a:p>
            <a:pPr lvl="0" eaLnBrk="0" fontAlgn="base" hangingPunct="0">
              <a:spcBef>
                <a:spcPct val="0"/>
              </a:spcBef>
              <a:spcAft>
                <a:spcPct val="0"/>
              </a:spcAft>
            </a:pPr>
            <a:r>
              <a:rPr lang="en-US" sz="3200" dirty="0">
                <a:latin typeface="Menlo"/>
              </a:rPr>
              <a:t>         </a:t>
            </a:r>
            <a:r>
              <a:rPr lang="en-US" sz="3200" dirty="0" err="1">
                <a:latin typeface="Menlo"/>
              </a:rPr>
              <a:t>iMin</a:t>
            </a:r>
            <a:r>
              <a:rPr lang="en-US" sz="3200" dirty="0">
                <a:latin typeface="Menlo"/>
              </a:rPr>
              <a:t> =;</a:t>
            </a:r>
            <a:endParaRPr kumimoji="0" lang="en-US" sz="3200" b="0" i="0" u="none" strike="noStrike" cap="none" normalizeH="0" baseline="0" dirty="0">
              <a:ln>
                <a:noFill/>
              </a:ln>
              <a:effectLst/>
              <a:latin typeface="Menlo"/>
            </a:endParaRPr>
          </a:p>
          <a:p>
            <a:pPr lvl="0" eaLnBrk="0" fontAlgn="base" hangingPunct="0">
              <a:spcBef>
                <a:spcPct val="0"/>
              </a:spcBef>
              <a:spcAft>
                <a:spcPct val="0"/>
              </a:spcAft>
            </a:pPr>
            <a:r>
              <a:rPr lang="en-US" sz="3200" dirty="0">
                <a:latin typeface="Menlo"/>
              </a:rPr>
              <a:t>         </a:t>
            </a:r>
            <a:r>
              <a:rPr kumimoji="0" lang="en-US" sz="3200" b="1" i="0" u="none" strike="noStrike" cap="none" normalizeH="0" baseline="0" dirty="0">
                <a:ln>
                  <a:noFill/>
                </a:ln>
                <a:effectLst/>
                <a:latin typeface="Menlo"/>
              </a:rPr>
              <a:t>for</a:t>
            </a:r>
            <a:r>
              <a:rPr kumimoji="0" lang="en-US" sz="3200" b="0" i="0" u="none" strike="noStrike" cap="none" normalizeH="0" baseline="0" dirty="0">
                <a:ln>
                  <a:noFill/>
                </a:ln>
                <a:effectLst/>
                <a:latin typeface="Menlo"/>
              </a:rPr>
              <a:t> (j = i+1; j &lt; n ; j++)  </a:t>
            </a:r>
            <a:br>
              <a:rPr kumimoji="0" lang="en-US" sz="3200" b="0" i="0" u="none" strike="noStrike" cap="none" normalizeH="0" baseline="0" dirty="0">
                <a:ln>
                  <a:noFill/>
                </a:ln>
                <a:effectLst/>
                <a:latin typeface="Menlo"/>
              </a:rPr>
            </a:br>
            <a:r>
              <a:rPr kumimoji="0" lang="en-US" sz="3200" b="0" i="0" u="none" strike="noStrike" cap="none" normalizeH="0" baseline="0" dirty="0">
                <a:ln>
                  <a:noFill/>
                </a:ln>
                <a:effectLst/>
                <a:latin typeface="Menlo"/>
              </a:rPr>
              <a:t>            {   </a:t>
            </a:r>
          </a:p>
          <a:p>
            <a:pPr lvl="0" eaLnBrk="0" fontAlgn="base" hangingPunct="0">
              <a:spcBef>
                <a:spcPct val="0"/>
              </a:spcBef>
              <a:spcAft>
                <a:spcPct val="0"/>
              </a:spcAft>
            </a:pPr>
            <a:r>
              <a:rPr lang="en-US" sz="3200" dirty="0">
                <a:latin typeface="Menlo"/>
              </a:rPr>
              <a:t>                </a:t>
            </a:r>
            <a:r>
              <a:rPr kumimoji="0" lang="en-US" sz="3200" b="1" i="0" u="none" strike="noStrike" cap="none" normalizeH="0" baseline="0" dirty="0">
                <a:ln>
                  <a:noFill/>
                </a:ln>
                <a:effectLst/>
                <a:latin typeface="Menlo"/>
              </a:rPr>
              <a:t>if</a:t>
            </a:r>
            <a:r>
              <a:rPr kumimoji="0" lang="en-US" sz="3200" b="0" i="0" u="none" strike="noStrike" cap="none" normalizeH="0" baseline="0" dirty="0">
                <a:ln>
                  <a:noFill/>
                </a:ln>
                <a:effectLst/>
                <a:latin typeface="Menlo"/>
              </a:rPr>
              <a:t> (a[j] &lt; a[</a:t>
            </a:r>
            <a:r>
              <a:rPr kumimoji="0" lang="en-US" sz="3200" b="0" i="0" u="none" strike="noStrike" cap="none" normalizeH="0" baseline="0" dirty="0" err="1">
                <a:ln>
                  <a:noFill/>
                </a:ln>
                <a:effectLst/>
                <a:latin typeface="Menlo"/>
              </a:rPr>
              <a:t>iMin</a:t>
            </a:r>
            <a:r>
              <a:rPr kumimoji="0" lang="en-US" sz="3200" b="0" i="0" u="none" strike="noStrike" cap="none" normalizeH="0" baseline="0" dirty="0">
                <a:ln>
                  <a:noFill/>
                </a:ln>
                <a:effectLst/>
                <a:latin typeface="Menlo"/>
              </a:rPr>
              <a:t>])   </a:t>
            </a:r>
            <a:br>
              <a:rPr kumimoji="0" lang="en-US" sz="3200" b="0" i="0" u="none" strike="noStrike" cap="none" normalizeH="0" baseline="0" dirty="0">
                <a:ln>
                  <a:noFill/>
                </a:ln>
                <a:effectLst/>
                <a:latin typeface="Menlo"/>
              </a:rPr>
            </a:br>
            <a:r>
              <a:rPr kumimoji="0" lang="en-US" sz="3200" b="0" i="0" u="none" strike="noStrike" cap="none" normalizeH="0" baseline="0" dirty="0">
                <a:ln>
                  <a:noFill/>
                </a:ln>
                <a:effectLst/>
                <a:latin typeface="Menlo"/>
              </a:rPr>
              <a:t>                    </a:t>
            </a:r>
            <a:r>
              <a:rPr kumimoji="0" lang="en-US" sz="3200" b="0" i="0" u="none" strike="noStrike" cap="none" normalizeH="0" baseline="0" dirty="0" err="1">
                <a:ln>
                  <a:noFill/>
                </a:ln>
                <a:effectLst/>
                <a:latin typeface="Menlo"/>
              </a:rPr>
              <a:t>iMin</a:t>
            </a:r>
            <a:r>
              <a:rPr lang="en-US" sz="3200" dirty="0">
                <a:latin typeface="Menlo"/>
              </a:rPr>
              <a:t> = j;</a:t>
            </a:r>
            <a:r>
              <a:rPr kumimoji="0" lang="en-US" sz="3200" b="0" i="0" u="none" strike="noStrike" cap="none" normalizeH="0" baseline="0" dirty="0">
                <a:ln>
                  <a:noFill/>
                </a:ln>
                <a:effectLst/>
                <a:latin typeface="Menlo"/>
              </a:rPr>
              <a:t>	</a:t>
            </a:r>
          </a:p>
          <a:p>
            <a:pPr lvl="0" eaLnBrk="0" fontAlgn="base" hangingPunct="0">
              <a:spcBef>
                <a:spcPct val="0"/>
              </a:spcBef>
              <a:spcAft>
                <a:spcPct val="0"/>
              </a:spcAft>
            </a:pPr>
            <a:r>
              <a:rPr kumimoji="0" lang="en-US" sz="3200" b="0" i="0" u="none" strike="noStrike" cap="none" normalizeH="0" baseline="0" dirty="0">
                <a:ln>
                  <a:noFill/>
                </a:ln>
                <a:effectLst/>
                <a:latin typeface="Menlo"/>
              </a:rPr>
              <a:t>             }</a:t>
            </a:r>
          </a:p>
          <a:p>
            <a:pPr lvl="0" eaLnBrk="0" fontAlgn="base" hangingPunct="0">
              <a:spcBef>
                <a:spcPct val="0"/>
              </a:spcBef>
              <a:spcAft>
                <a:spcPct val="0"/>
              </a:spcAft>
            </a:pPr>
            <a:r>
              <a:rPr lang="en-US" sz="3200" dirty="0">
                <a:latin typeface="Menlo"/>
              </a:rPr>
              <a:t>          Swap (</a:t>
            </a:r>
            <a:r>
              <a:rPr kumimoji="0" lang="en-US" sz="3200" b="0" i="0" u="none" strike="noStrike" cap="none" normalizeH="0" baseline="0" dirty="0">
                <a:ln>
                  <a:noFill/>
                </a:ln>
                <a:effectLst/>
                <a:latin typeface="Menlo"/>
              </a:rPr>
              <a:t>a[</a:t>
            </a:r>
            <a:r>
              <a:rPr kumimoji="0" lang="en-US" sz="3200" b="0" i="0" u="none" strike="noStrike" cap="none" normalizeH="0" baseline="0" dirty="0" err="1">
                <a:ln>
                  <a:noFill/>
                </a:ln>
                <a:effectLst/>
                <a:latin typeface="Menlo"/>
              </a:rPr>
              <a:t>i</a:t>
            </a:r>
            <a:r>
              <a:rPr kumimoji="0" lang="en-US" sz="3200" b="0" i="0" u="none" strike="noStrike" cap="none" normalizeH="0" baseline="0" dirty="0">
                <a:ln>
                  <a:noFill/>
                </a:ln>
                <a:effectLst/>
                <a:latin typeface="Menlo"/>
              </a:rPr>
              <a:t>],</a:t>
            </a:r>
            <a:r>
              <a:rPr kumimoji="0" lang="en-US" sz="3200" b="0" i="0" u="none" strike="noStrike" cap="none" normalizeH="0" dirty="0">
                <a:ln>
                  <a:noFill/>
                </a:ln>
                <a:effectLst/>
                <a:latin typeface="Menlo"/>
              </a:rPr>
              <a:t> </a:t>
            </a:r>
            <a:r>
              <a:rPr kumimoji="0" lang="en-US" sz="3200" b="0" i="0" u="none" strike="noStrike" cap="none" normalizeH="0" baseline="0" dirty="0">
                <a:ln>
                  <a:noFill/>
                </a:ln>
                <a:effectLst/>
                <a:latin typeface="Menlo"/>
              </a:rPr>
              <a:t>a[</a:t>
            </a:r>
            <a:r>
              <a:rPr kumimoji="0" lang="en-US" sz="3200" b="0" i="0" u="none" strike="noStrike" cap="none" normalizeH="0" baseline="0" dirty="0" err="1">
                <a:ln>
                  <a:noFill/>
                </a:ln>
                <a:effectLst/>
                <a:latin typeface="Menlo"/>
              </a:rPr>
              <a:t>iMin</a:t>
            </a:r>
            <a:r>
              <a:rPr kumimoji="0" lang="en-US" sz="3200" b="0" i="0" u="none" strike="noStrike" cap="none" normalizeH="0" baseline="0" dirty="0">
                <a:ln>
                  <a:noFill/>
                </a:ln>
                <a:effectLst/>
                <a:latin typeface="Menlo"/>
              </a:rPr>
              <a:t>])</a:t>
            </a:r>
            <a:br>
              <a:rPr kumimoji="0" lang="en-US" sz="3200" b="0" i="0" u="none" strike="noStrike" cap="none" normalizeH="0" baseline="0" dirty="0">
                <a:ln>
                  <a:noFill/>
                </a:ln>
                <a:effectLst/>
                <a:latin typeface="Menlo"/>
              </a:rPr>
            </a:br>
            <a:r>
              <a:rPr kumimoji="0" lang="en-US" sz="3200" b="0" i="0" u="none" strike="noStrike" cap="none" normalizeH="0" baseline="0" dirty="0">
                <a:ln>
                  <a:noFill/>
                </a:ln>
                <a:effectLst/>
                <a:latin typeface="Menlo"/>
              </a:rPr>
              <a:t>       }</a:t>
            </a:r>
            <a:r>
              <a:rPr kumimoji="0" lang="en-US" sz="3200" b="0" i="0" u="none" strike="noStrike" cap="none" normalizeH="0" baseline="0" dirty="0">
                <a:ln>
                  <a:noFill/>
                </a:ln>
                <a:effectLst/>
              </a:rPr>
              <a:t> </a:t>
            </a:r>
            <a:endParaRPr kumimoji="0" lang="en-US" sz="32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623467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1877</TotalTime>
  <Words>915</Words>
  <Application>Microsoft Macintosh PowerPoint</Application>
  <PresentationFormat>Widescreen</PresentationFormat>
  <Paragraphs>262</Paragraphs>
  <Slides>16</Slides>
  <Notes>10</Notes>
  <HiddenSlides>1</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3" baseType="lpstr">
      <vt:lpstr>Arial</vt:lpstr>
      <vt:lpstr>Calibri</vt:lpstr>
      <vt:lpstr>Calibri Light</vt:lpstr>
      <vt:lpstr>Courier New</vt:lpstr>
      <vt:lpstr>Menlo</vt:lpstr>
      <vt:lpstr>Office Theme</vt:lpstr>
      <vt:lpstr>Paint Shop Pro Image</vt:lpstr>
      <vt:lpstr>Design and Analysis of Algorithms  Sorting Algorithms</vt:lpstr>
      <vt:lpstr>Agenda </vt:lpstr>
      <vt:lpstr>1. Bubble Sort</vt:lpstr>
      <vt:lpstr>Example</vt:lpstr>
      <vt:lpstr>Bubble Sort (Algorithm)</vt:lpstr>
      <vt:lpstr>Improved Bubble Sort</vt:lpstr>
      <vt:lpstr>2. Selection Sort</vt:lpstr>
      <vt:lpstr>PowerPoint Presentation</vt:lpstr>
      <vt:lpstr>Selection Sort Algorithm</vt:lpstr>
      <vt:lpstr>3. Insertion Sort</vt:lpstr>
      <vt:lpstr>Insertion Sort</vt:lpstr>
      <vt:lpstr>Insertion Sort</vt:lpstr>
      <vt:lpstr>Insertion Sort</vt:lpstr>
      <vt:lpstr>Insertion Sort</vt:lpstr>
      <vt:lpstr>Insertion Sort</vt:lpstr>
      <vt:lpstr>Insertion Sort Algorithm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Sorting Algorithms</dc:title>
  <dc:creator>Windows User</dc:creator>
  <cp:lastModifiedBy>rafiullah khan</cp:lastModifiedBy>
  <cp:revision>43</cp:revision>
  <dcterms:created xsi:type="dcterms:W3CDTF">2020-10-24T05:56:20Z</dcterms:created>
  <dcterms:modified xsi:type="dcterms:W3CDTF">2025-09-12T10:35:20Z</dcterms:modified>
</cp:coreProperties>
</file>